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modernComment_188_33FF7AA9.xml" ContentType="application/vnd.ms-powerpoint.comments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comments/modernComment_160_DDE0DA9.xml" ContentType="application/vnd.ms-powerpoint.comments+xml"/>
  <Override PartName="/ppt/theme/themeOverride2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4"/>
  </p:sldMasterIdLst>
  <p:notesMasterIdLst>
    <p:notesMasterId r:id="rId43"/>
  </p:notesMasterIdLst>
  <p:handoutMasterIdLst>
    <p:handoutMasterId r:id="rId44"/>
  </p:handoutMasterIdLst>
  <p:sldIdLst>
    <p:sldId id="301" r:id="rId5"/>
    <p:sldId id="338" r:id="rId6"/>
    <p:sldId id="383" r:id="rId7"/>
    <p:sldId id="715" r:id="rId8"/>
    <p:sldId id="714" r:id="rId9"/>
    <p:sldId id="716" r:id="rId10"/>
    <p:sldId id="396" r:id="rId11"/>
    <p:sldId id="717" r:id="rId12"/>
    <p:sldId id="739" r:id="rId13"/>
    <p:sldId id="742" r:id="rId14"/>
    <p:sldId id="718" r:id="rId15"/>
    <p:sldId id="719" r:id="rId16"/>
    <p:sldId id="722" r:id="rId17"/>
    <p:sldId id="724" r:id="rId18"/>
    <p:sldId id="725" r:id="rId19"/>
    <p:sldId id="740" r:id="rId20"/>
    <p:sldId id="723" r:id="rId21"/>
    <p:sldId id="743" r:id="rId22"/>
    <p:sldId id="726" r:id="rId23"/>
    <p:sldId id="729" r:id="rId24"/>
    <p:sldId id="730" r:id="rId25"/>
    <p:sldId id="741" r:id="rId26"/>
    <p:sldId id="733" r:id="rId27"/>
    <p:sldId id="734" r:id="rId28"/>
    <p:sldId id="704" r:id="rId29"/>
    <p:sldId id="333" r:id="rId30"/>
    <p:sldId id="700" r:id="rId31"/>
    <p:sldId id="701" r:id="rId32"/>
    <p:sldId id="732" r:id="rId33"/>
    <p:sldId id="389" r:id="rId34"/>
    <p:sldId id="392" r:id="rId35"/>
    <p:sldId id="744" r:id="rId36"/>
    <p:sldId id="735" r:id="rId37"/>
    <p:sldId id="736" r:id="rId38"/>
    <p:sldId id="737" r:id="rId39"/>
    <p:sldId id="738" r:id="rId40"/>
    <p:sldId id="352" r:id="rId41"/>
    <p:sldId id="702" r:id="rId42"/>
  </p:sldIdLst>
  <p:sldSz cx="12192000" cy="6858000"/>
  <p:notesSz cx="6808788" cy="99409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4FD23B-817E-EDF9-3019-199BFA95A87A}" name="Pauline de Wit- van Schie" initials="Pd" userId="S::p.vschie@rvr.org::9d83cc58-c8c0-436a-b1bc-18a505f42907" providerId="AD"/>
  <p188:author id="{8758B043-2CE6-E6E1-B25A-C47A13B1B204}" name="karen montfoort" initials="km" userId="94039c7b54b5649d" providerId="Windows Live"/>
  <p188:author id="{2EF15085-7BB9-C5C5-6F1E-2A7209DD423D}" name="Karen Stoffels" initials="KS" userId="S::k.stoffels@nvvk.nl::c5a84d40-c833-4098-bfc4-6ec535edff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3170"/>
    <a:srgbClr val="C86432"/>
    <a:srgbClr val="BECDF7"/>
    <a:srgbClr val="EAEFFC"/>
    <a:srgbClr val="A3B5E2"/>
    <a:srgbClr val="D4DCF1"/>
    <a:srgbClr val="1925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26" autoAdjust="0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58" y="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60"/>
    </p:cViewPr>
  </p:sorterViewPr>
  <p:notesViewPr>
    <p:cSldViewPr snapToGrid="0" snapToObjects="1">
      <p:cViewPr varScale="1">
        <p:scale>
          <a:sx n="75" d="100"/>
          <a:sy n="75" d="100"/>
        </p:scale>
        <p:origin x="338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omments/modernComment_160_DDE0DA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9DFC216-3C9F-4F3D-B76B-23F55E08626C}" authorId="{2EF15085-7BB9-C5C5-6F1E-2A7209DD423D}" created="2025-12-24T11:44:58.82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2656297" sldId="352"/>
      <ac:spMk id="4" creationId="{20CA0543-3A24-5140-A0EC-9E0A2297C388}"/>
    </ac:deMkLst>
    <p188:txBody>
      <a:bodyPr/>
      <a:lstStyle/>
      <a:p>
        <a:r>
          <a:rPr lang="nl-NL"/>
          <a:t>Link handleiding invoegen</a:t>
        </a:r>
      </a:p>
    </p188:txBody>
  </p188:cm>
</p188:cmLst>
</file>

<file path=ppt/comments/modernComment_188_33FF7AA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37A3019-B571-403C-9ED5-37891F8BFB03}" authorId="{DA4FD23B-817E-EDF9-3019-199BFA95A87A}" created="2026-01-05T10:34:33.71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872381097" sldId="392"/>
      <ac:spMk id="4" creationId="{20CA0543-3A24-5140-A0EC-9E0A2297C388}"/>
    </ac:deMkLst>
    <p188:txBody>
      <a:bodyPr/>
      <a:lstStyle/>
      <a:p>
        <a:r>
          <a:rPr lang="nl-NL"/>
          <a:t>Verwachtingen nog verder aanpassen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5583A40D-7C92-9CF0-01AA-469F5E736C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8BEA081-8FC1-4FC3-381B-B07B08D90B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739" y="1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5E208F1-CECF-452D-A7DC-804F4EAB5F6C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B28B5A5-EFD3-FF4A-B3F7-D6734D76EE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2154"/>
            <a:ext cx="2950475" cy="49877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DA355D6-3948-3957-D49E-B4288A0623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739" y="9442154"/>
            <a:ext cx="2950475" cy="49877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2F1202A-C665-40B1-B539-310E7FE69EE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28112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01CB9E2-10D9-4D5E-BE23-47B65DB7AEB5}" type="datetimeFigureOut">
              <a:rPr lang="nl-NL" smtClean="0"/>
              <a:t>15-1-2026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40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877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6739" y="9442154"/>
            <a:ext cx="2950475" cy="49877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B40CEFDA-D2CE-4E20-9433-BA6B407766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76453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CEFDA-D2CE-4E20-9433-BA6B407766E3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7571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CEFDA-D2CE-4E20-9433-BA6B407766E3}" type="slidenum">
              <a:rPr lang="nl-NL" smtClean="0"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869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3075423"/>
            <a:ext cx="10202248" cy="1221005"/>
          </a:xfrm>
        </p:spPr>
        <p:txBody>
          <a:bodyPr/>
          <a:lstStyle>
            <a:lvl1pPr>
              <a:defRPr>
                <a:solidFill>
                  <a:srgbClr val="2A3170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80066-44FA-4CA0-961C-97D07B1BD8E0}" type="datetime1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0E0BD0EF-94D2-7740-9FD4-5F605ED7E9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3827" y="4597052"/>
            <a:ext cx="7609649" cy="5010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Tx/>
              <a:buFont typeface="Arial" panose="020B0604020202020204" pitchFamily="34" charset="0"/>
              <a:buNone/>
              <a:tabLst/>
              <a:defRPr sz="1600" b="1" i="0" cap="all" spc="300" baseline="0">
                <a:solidFill>
                  <a:srgbClr val="2A3170"/>
                </a:solidFill>
              </a:defRPr>
            </a:lvl1pPr>
            <a:lvl2pPr>
              <a:defRPr sz="1600" b="1" i="0" cap="all">
                <a:solidFill>
                  <a:schemeClr val="bg1"/>
                </a:solidFill>
              </a:defRPr>
            </a:lvl2pPr>
            <a:lvl3pPr>
              <a:defRPr sz="1600" b="1" i="0" cap="all">
                <a:solidFill>
                  <a:schemeClr val="bg1"/>
                </a:solidFill>
              </a:defRPr>
            </a:lvl3pPr>
            <a:lvl4pPr>
              <a:defRPr sz="1600" b="1" i="0" cap="all">
                <a:solidFill>
                  <a:schemeClr val="bg1"/>
                </a:solidFill>
              </a:defRPr>
            </a:lvl4pPr>
            <a:lvl5pPr>
              <a:defRPr sz="1600" b="1" i="0" cap="all">
                <a:solidFill>
                  <a:schemeClr val="bg1"/>
                </a:solidFill>
              </a:defRPr>
            </a:lvl5pPr>
          </a:lstStyle>
          <a:p>
            <a:r>
              <a:rPr lang="en-US" sz="2000" b="1" i="0" cap="all" spc="300" baseline="0" dirty="0"/>
              <a:t>Click to edit Master subtitle style</a:t>
            </a:r>
          </a:p>
          <a:p>
            <a:endParaRPr lang="nl-NL" sz="1600" b="1" i="0" cap="all" spc="300" baseline="0" dirty="0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4D26EE48-D21F-B542-90B8-23DE5CA8B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3827" y="5008904"/>
            <a:ext cx="8198024" cy="512763"/>
          </a:xfrm>
        </p:spPr>
        <p:txBody>
          <a:bodyPr>
            <a:noAutofit/>
          </a:bodyPr>
          <a:lstStyle>
            <a:lvl1pPr marL="0" indent="0">
              <a:buNone/>
              <a:defRPr sz="1600" cap="none" spc="100" baseline="0">
                <a:solidFill>
                  <a:srgbClr val="C86432"/>
                </a:solidFill>
              </a:defRPr>
            </a:lvl1pPr>
            <a:lvl2pPr>
              <a:defRPr sz="1600" cap="all" spc="300" baseline="0">
                <a:solidFill>
                  <a:schemeClr val="bg1"/>
                </a:solidFill>
              </a:defRPr>
            </a:lvl2pPr>
            <a:lvl3pPr>
              <a:defRPr sz="1600" cap="all" spc="300" baseline="0">
                <a:solidFill>
                  <a:schemeClr val="bg1"/>
                </a:solidFill>
              </a:defRPr>
            </a:lvl3pPr>
            <a:lvl4pPr>
              <a:defRPr sz="1600" cap="all" spc="300" baseline="0">
                <a:solidFill>
                  <a:schemeClr val="bg1"/>
                </a:solidFill>
              </a:defRPr>
            </a:lvl4pPr>
            <a:lvl5pPr>
              <a:defRPr sz="1600" cap="all" spc="3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7933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lleen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03CBD066-B2FD-374A-AA24-7FB8E1CEA27E}"/>
              </a:ext>
            </a:extLst>
          </p:cNvPr>
          <p:cNvSpPr/>
          <p:nvPr userDrawn="1"/>
        </p:nvSpPr>
        <p:spPr>
          <a:xfrm>
            <a:off x="-9054" y="905347"/>
            <a:ext cx="12201054" cy="5952654"/>
          </a:xfrm>
          <a:prstGeom prst="rect">
            <a:avLst/>
          </a:prstGeom>
          <a:gradFill flip="none" rotWithShape="1">
            <a:gsLst>
              <a:gs pos="0">
                <a:srgbClr val="BECDF7">
                  <a:alpha val="54000"/>
                </a:srgbClr>
              </a:gs>
              <a:gs pos="100000">
                <a:schemeClr val="bg1"/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56BC-25B9-409F-A01D-6190C35EBCA4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0E0BD0EF-94D2-7740-9FD4-5F605ED7E9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3827" y="4597052"/>
            <a:ext cx="6448381" cy="5010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Tx/>
              <a:buFont typeface="Arial" panose="020B0604020202020204" pitchFamily="34" charset="0"/>
              <a:buNone/>
              <a:tabLst/>
              <a:defRPr sz="1600" b="1" i="0" cap="all" spc="300" baseline="0">
                <a:solidFill>
                  <a:srgbClr val="2A3170"/>
                </a:solidFill>
              </a:defRPr>
            </a:lvl1pPr>
            <a:lvl2pPr>
              <a:defRPr sz="1600" b="1" i="0" cap="all">
                <a:solidFill>
                  <a:schemeClr val="bg1"/>
                </a:solidFill>
              </a:defRPr>
            </a:lvl2pPr>
            <a:lvl3pPr>
              <a:defRPr sz="1600" b="1" i="0" cap="all">
                <a:solidFill>
                  <a:schemeClr val="bg1"/>
                </a:solidFill>
              </a:defRPr>
            </a:lvl3pPr>
            <a:lvl4pPr>
              <a:defRPr sz="1600" b="1" i="0" cap="all">
                <a:solidFill>
                  <a:schemeClr val="bg1"/>
                </a:solidFill>
              </a:defRPr>
            </a:lvl4pPr>
            <a:lvl5pPr>
              <a:defRPr sz="1600" b="1" i="0" cap="all">
                <a:solidFill>
                  <a:schemeClr val="bg1"/>
                </a:solidFill>
              </a:defRPr>
            </a:lvl5pPr>
          </a:lstStyle>
          <a:p>
            <a:r>
              <a:rPr lang="en-US" sz="2000" b="1" i="0" cap="all" spc="300" baseline="0" dirty="0"/>
              <a:t>Click to edit Master subtitle style</a:t>
            </a:r>
          </a:p>
          <a:p>
            <a:endParaRPr lang="nl-NL" sz="1600" b="1" i="0" cap="all" spc="300" baseline="0" dirty="0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4D26EE48-D21F-B542-90B8-23DE5CA8B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3827" y="5008904"/>
            <a:ext cx="6589920" cy="512763"/>
          </a:xfrm>
        </p:spPr>
        <p:txBody>
          <a:bodyPr>
            <a:noAutofit/>
          </a:bodyPr>
          <a:lstStyle>
            <a:lvl1pPr marL="0" indent="0">
              <a:buNone/>
              <a:defRPr sz="1400" cap="none" spc="100" baseline="0">
                <a:solidFill>
                  <a:srgbClr val="C86432"/>
                </a:solidFill>
              </a:defRPr>
            </a:lvl1pPr>
            <a:lvl2pPr>
              <a:defRPr sz="1600" cap="all" spc="300" baseline="0">
                <a:solidFill>
                  <a:schemeClr val="bg1"/>
                </a:solidFill>
              </a:defRPr>
            </a:lvl2pPr>
            <a:lvl3pPr>
              <a:defRPr sz="1600" cap="all" spc="300" baseline="0">
                <a:solidFill>
                  <a:schemeClr val="bg1"/>
                </a:solidFill>
              </a:defRPr>
            </a:lvl3pPr>
            <a:lvl4pPr>
              <a:defRPr sz="1600" cap="all" spc="300" baseline="0">
                <a:solidFill>
                  <a:schemeClr val="bg1"/>
                </a:solidFill>
              </a:defRPr>
            </a:lvl4pPr>
            <a:lvl5pPr>
              <a:defRPr sz="1600" cap="all" spc="3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ijdelijke aanduiding voor afbeelding 21">
            <a:extLst>
              <a:ext uri="{FF2B5EF4-FFF2-40B4-BE49-F238E27FC236}">
                <a16:creationId xmlns:a16="http://schemas.microsoft.com/office/drawing/2014/main" id="{F62FF494-DF78-C441-B87F-8B771E983F7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70442" y="2367492"/>
            <a:ext cx="2466975" cy="2466975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4" name="Tijdelijke aanduiding voor tekst 23">
            <a:extLst>
              <a:ext uri="{FF2B5EF4-FFF2-40B4-BE49-F238E27FC236}">
                <a16:creationId xmlns:a16="http://schemas.microsoft.com/office/drawing/2014/main" id="{1FBBD17E-2E43-7446-A5F2-436E4025D4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8050" y="3343762"/>
            <a:ext cx="6745288" cy="1403350"/>
          </a:xfrm>
        </p:spPr>
        <p:txBody>
          <a:bodyPr>
            <a:noAutofit/>
          </a:bodyPr>
          <a:lstStyle>
            <a:lvl1pPr marL="0" indent="0">
              <a:buNone/>
              <a:defRPr sz="4000" baseline="0">
                <a:solidFill>
                  <a:srgbClr val="2A3170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ijdelijke aanduiding voor afbeelding 8">
            <a:extLst>
              <a:ext uri="{FF2B5EF4-FFF2-40B4-BE49-F238E27FC236}">
                <a16:creationId xmlns:a16="http://schemas.microsoft.com/office/drawing/2014/main" id="{B83A284C-E290-874A-B906-6FE1B8E8C03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19532" y="1161374"/>
            <a:ext cx="5050378" cy="5194216"/>
          </a:xfrm>
          <a:custGeom>
            <a:avLst/>
            <a:gdLst>
              <a:gd name="connsiteX0" fmla="*/ 0 w 6429375"/>
              <a:gd name="connsiteY0" fmla="*/ 3290888 h 6581775"/>
              <a:gd name="connsiteX1" fmla="*/ 1607344 w 6429375"/>
              <a:gd name="connsiteY1" fmla="*/ 2 h 6581775"/>
              <a:gd name="connsiteX2" fmla="*/ 4822031 w 6429375"/>
              <a:gd name="connsiteY2" fmla="*/ 2 h 6581775"/>
              <a:gd name="connsiteX3" fmla="*/ 6429375 w 6429375"/>
              <a:gd name="connsiteY3" fmla="*/ 3290888 h 6581775"/>
              <a:gd name="connsiteX4" fmla="*/ 4822031 w 6429375"/>
              <a:gd name="connsiteY4" fmla="*/ 6581773 h 6581775"/>
              <a:gd name="connsiteX5" fmla="*/ 1607344 w 6429375"/>
              <a:gd name="connsiteY5" fmla="*/ 6581773 h 6581775"/>
              <a:gd name="connsiteX6" fmla="*/ 0 w 6429375"/>
              <a:gd name="connsiteY6" fmla="*/ 3290888 h 6581775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822031 w 6429375"/>
              <a:gd name="connsiteY2" fmla="*/ 0 h 6581771"/>
              <a:gd name="connsiteX3" fmla="*/ 6429375 w 6429375"/>
              <a:gd name="connsiteY3" fmla="*/ 3290886 h 6581771"/>
              <a:gd name="connsiteX4" fmla="*/ 4822031 w 6429375"/>
              <a:gd name="connsiteY4" fmla="*/ 6581771 h 6581771"/>
              <a:gd name="connsiteX5" fmla="*/ 1607344 w 6429375"/>
              <a:gd name="connsiteY5" fmla="*/ 6581771 h 6581771"/>
              <a:gd name="connsiteX6" fmla="*/ 0 w 6429375"/>
              <a:gd name="connsiteY6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429375 w 6429375"/>
              <a:gd name="connsiteY3" fmla="*/ 3290886 h 6581771"/>
              <a:gd name="connsiteX4" fmla="*/ 4822031 w 6429375"/>
              <a:gd name="connsiteY4" fmla="*/ 6581771 h 6581771"/>
              <a:gd name="connsiteX5" fmla="*/ 1607344 w 6429375"/>
              <a:gd name="connsiteY5" fmla="*/ 6581771 h 6581771"/>
              <a:gd name="connsiteX6" fmla="*/ 0 w 6429375"/>
              <a:gd name="connsiteY6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409278"/>
              <a:gd name="connsiteY0" fmla="*/ 3290886 h 6581771"/>
              <a:gd name="connsiteX1" fmla="*/ 1275748 w 6409278"/>
              <a:gd name="connsiteY1" fmla="*/ 663191 h 6581771"/>
              <a:gd name="connsiteX2" fmla="*/ 4128694 w 6409278"/>
              <a:gd name="connsiteY2" fmla="*/ 0 h 6581771"/>
              <a:gd name="connsiteX3" fmla="*/ 6390036 w 6409278"/>
              <a:gd name="connsiteY3" fmla="*/ 1822325 h 6581771"/>
              <a:gd name="connsiteX4" fmla="*/ 6409278 w 6409278"/>
              <a:gd name="connsiteY4" fmla="*/ 4717752 h 6581771"/>
              <a:gd name="connsiteX5" fmla="*/ 4822031 w 6409278"/>
              <a:gd name="connsiteY5" fmla="*/ 6581771 h 6581771"/>
              <a:gd name="connsiteX6" fmla="*/ 1607344 w 6409278"/>
              <a:gd name="connsiteY6" fmla="*/ 6581771 h 6581771"/>
              <a:gd name="connsiteX7" fmla="*/ 0 w 6409278"/>
              <a:gd name="connsiteY7" fmla="*/ 3290886 h 6581771"/>
              <a:gd name="connsiteX0" fmla="*/ 0 w 6409278"/>
              <a:gd name="connsiteY0" fmla="*/ 3290886 h 6581771"/>
              <a:gd name="connsiteX1" fmla="*/ 1275748 w 6409278"/>
              <a:gd name="connsiteY1" fmla="*/ 663191 h 6581771"/>
              <a:gd name="connsiteX2" fmla="*/ 4128694 w 6409278"/>
              <a:gd name="connsiteY2" fmla="*/ 0 h 6581771"/>
              <a:gd name="connsiteX3" fmla="*/ 6390036 w 6409278"/>
              <a:gd name="connsiteY3" fmla="*/ 1822325 h 6581771"/>
              <a:gd name="connsiteX4" fmla="*/ 6409278 w 6409278"/>
              <a:gd name="connsiteY4" fmla="*/ 4717752 h 6581771"/>
              <a:gd name="connsiteX5" fmla="*/ 4822031 w 6409278"/>
              <a:gd name="connsiteY5" fmla="*/ 6581771 h 6581771"/>
              <a:gd name="connsiteX6" fmla="*/ 1607344 w 6409278"/>
              <a:gd name="connsiteY6" fmla="*/ 6581771 h 6581771"/>
              <a:gd name="connsiteX7" fmla="*/ 0 w 6409278"/>
              <a:gd name="connsiteY7" fmla="*/ 3290886 h 6581771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607344 w 6409278"/>
              <a:gd name="connsiteY6" fmla="*/ 6581771 h 6591819"/>
              <a:gd name="connsiteX7" fmla="*/ 0 w 6409278"/>
              <a:gd name="connsiteY7" fmla="*/ 3290886 h 6591819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255652 w 6409278"/>
              <a:gd name="connsiteY6" fmla="*/ 5948725 h 6591819"/>
              <a:gd name="connsiteX7" fmla="*/ 0 w 6409278"/>
              <a:gd name="connsiteY7" fmla="*/ 3290886 h 6591819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275749 w 6409278"/>
              <a:gd name="connsiteY6" fmla="*/ 5918580 h 6591819"/>
              <a:gd name="connsiteX7" fmla="*/ 0 w 6409278"/>
              <a:gd name="connsiteY7" fmla="*/ 3290886 h 659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9278" h="6591819">
                <a:moveTo>
                  <a:pt x="0" y="3290886"/>
                </a:moveTo>
                <a:lnTo>
                  <a:pt x="1275748" y="663191"/>
                </a:lnTo>
                <a:lnTo>
                  <a:pt x="4128694" y="0"/>
                </a:lnTo>
                <a:lnTo>
                  <a:pt x="6390036" y="1822325"/>
                </a:lnTo>
                <a:cubicBezTo>
                  <a:pt x="6389160" y="3188332"/>
                  <a:pt x="6396165" y="4228232"/>
                  <a:pt x="6409278" y="4717752"/>
                </a:cubicBezTo>
                <a:lnTo>
                  <a:pt x="4128695" y="6591819"/>
                </a:lnTo>
                <a:lnTo>
                  <a:pt x="1275749" y="5918580"/>
                </a:lnTo>
                <a:lnTo>
                  <a:pt x="0" y="32908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127000" dist="25400" dir="13500000">
              <a:schemeClr val="bg1">
                <a:lumMod val="75000"/>
                <a:alpha val="75000"/>
              </a:schemeClr>
            </a:innerShdw>
          </a:effectLst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727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09F8C-8071-4BE5-AD6F-C98F481D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68493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135B3-14BA-4A88-B6B3-88B77B1C6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68493"/>
            <a:ext cx="6172200" cy="469255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3A4D-5B69-44B4-B17F-770E83F00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38468"/>
            <a:ext cx="3932237" cy="36305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1C41D-2A59-4512-8034-6DB70578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CD23B9E4-9447-44C8-998A-A2421EC60F12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C494-778C-4EE6-9402-242E1CDD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677B9-C338-4033-9AFE-B8B81C5D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6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77DE-4C2E-476F-A419-57470FB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76126"/>
            <a:ext cx="3932237" cy="8532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FD1A0-93AE-469A-ADDF-2453B64CA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18950" y="13761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19C9C-EF97-4910-9419-6D720260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29416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87172-A64E-4C38-82ED-2A7050B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rgbClr val="A3B5E2"/>
                </a:solidFill>
              </a:defRPr>
            </a:lvl1pPr>
          </a:lstStyle>
          <a:p>
            <a:fld id="{9C297B3D-AC46-4CE0-8BF3-4B306DFBD1A5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C3E24-28E2-4512-BEA0-DAEC5E8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rgbClr val="A3B5E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04F0D-DA84-434D-B136-BEE9FD8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rgbClr val="A3B5E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0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757C-EF2D-4749-9F1A-080F067AA4B4}" type="datetime1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C59AD9DA-2DE9-CE44-8BA7-C6664C265E53}"/>
              </a:ext>
            </a:extLst>
          </p:cNvPr>
          <p:cNvSpPr/>
          <p:nvPr userDrawn="1"/>
        </p:nvSpPr>
        <p:spPr>
          <a:xfrm>
            <a:off x="7125410" y="1023042"/>
            <a:ext cx="5066590" cy="5834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266FFBDC-9766-6940-B6B7-A3670A8D94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050" y="1282700"/>
            <a:ext cx="10337800" cy="4909553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79345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1057979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 spc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386983"/>
            <a:ext cx="9914860" cy="365600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F84BF5B0-4B76-40A8-BBDD-91EC663DC839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3478B806-1B7B-7244-B838-B40817D603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882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234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CB06-0454-4BF1-8011-F8B1A959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20A70-D33B-4461-B74C-3F59ADB16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8813" y="2163725"/>
            <a:ext cx="4610986" cy="401323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1BDF9-836E-431C-8EFA-417A9BEE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260" y="2163725"/>
            <a:ext cx="4853763" cy="40132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9F59-B591-4E2F-899E-3CA78CE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6207-DCF5-428C-9BE1-9776888E431C}" type="datetime1">
              <a:rPr lang="en-US" smtClean="0"/>
              <a:t>1/15/2026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3CBBA-71B3-4857-80E7-525E89FD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jdelijke aanduiding voor voettekst 6">
            <a:extLst>
              <a:ext uri="{FF2B5EF4-FFF2-40B4-BE49-F238E27FC236}">
                <a16:creationId xmlns:a16="http://schemas.microsoft.com/office/drawing/2014/main" id="{60A2F63E-2F57-D948-8957-FBA072A8DD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882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174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627" y="926347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731" y="2068306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>
                <a:solidFill>
                  <a:srgbClr val="C864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730" y="3114392"/>
            <a:ext cx="5157787" cy="331880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68306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kern="200" cap="all" spc="200" baseline="0">
                <a:solidFill>
                  <a:srgbClr val="C864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14392"/>
            <a:ext cx="5183188" cy="33188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7D8-5045-4CB2-A437-860138596FA3}" type="datetime1">
              <a:rPr lang="en-US" smtClean="0"/>
              <a:t>1/15/2026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jdelijke aanduiding voor voettekst 6">
            <a:extLst>
              <a:ext uri="{FF2B5EF4-FFF2-40B4-BE49-F238E27FC236}">
                <a16:creationId xmlns:a16="http://schemas.microsoft.com/office/drawing/2014/main" id="{75E87139-E208-9E42-83A7-F88B5ED1CCB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91882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376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4EDFC168-2423-E849-969E-AC55AC7A6B61}"/>
              </a:ext>
            </a:extLst>
          </p:cNvPr>
          <p:cNvSpPr/>
          <p:nvPr userDrawn="1"/>
        </p:nvSpPr>
        <p:spPr>
          <a:xfrm>
            <a:off x="-9054" y="905347"/>
            <a:ext cx="12201054" cy="5952654"/>
          </a:xfrm>
          <a:prstGeom prst="rect">
            <a:avLst/>
          </a:prstGeom>
          <a:gradFill flip="none" rotWithShape="1">
            <a:gsLst>
              <a:gs pos="0">
                <a:srgbClr val="BECDF7">
                  <a:alpha val="54000"/>
                </a:srgbClr>
              </a:gs>
              <a:gs pos="100000">
                <a:schemeClr val="bg1">
                  <a:alpha val="50000"/>
                </a:schemeClr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3075423"/>
            <a:ext cx="10202248" cy="1221005"/>
          </a:xfrm>
        </p:spPr>
        <p:txBody>
          <a:bodyPr/>
          <a:lstStyle>
            <a:lvl1pPr>
              <a:defRPr>
                <a:solidFill>
                  <a:srgbClr val="2A3170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3B5E2"/>
                </a:solidFill>
              </a:defRPr>
            </a:lvl1pPr>
          </a:lstStyle>
          <a:p>
            <a:fld id="{CC7C8F59-CD3A-4CCC-99C6-E1EEFA7B1965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3B5E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0E0BD0EF-94D2-7740-9FD4-5F605ED7E9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3827" y="4597052"/>
            <a:ext cx="7609649" cy="5010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Tx/>
              <a:buFont typeface="Arial" panose="020B0604020202020204" pitchFamily="34" charset="0"/>
              <a:buNone/>
              <a:tabLst/>
              <a:defRPr sz="1600" b="1" i="0" cap="all" spc="300" baseline="0">
                <a:solidFill>
                  <a:srgbClr val="2A3170"/>
                </a:solidFill>
              </a:defRPr>
            </a:lvl1pPr>
            <a:lvl2pPr>
              <a:defRPr sz="1600" b="1" i="0" cap="all">
                <a:solidFill>
                  <a:schemeClr val="bg1"/>
                </a:solidFill>
              </a:defRPr>
            </a:lvl2pPr>
            <a:lvl3pPr>
              <a:defRPr sz="1600" b="1" i="0" cap="all">
                <a:solidFill>
                  <a:schemeClr val="bg1"/>
                </a:solidFill>
              </a:defRPr>
            </a:lvl3pPr>
            <a:lvl4pPr>
              <a:defRPr sz="1600" b="1" i="0" cap="all">
                <a:solidFill>
                  <a:schemeClr val="bg1"/>
                </a:solidFill>
              </a:defRPr>
            </a:lvl4pPr>
            <a:lvl5pPr>
              <a:defRPr sz="1600" b="1" i="0" cap="all">
                <a:solidFill>
                  <a:schemeClr val="bg1"/>
                </a:solidFill>
              </a:defRPr>
            </a:lvl5pPr>
          </a:lstStyle>
          <a:p>
            <a:r>
              <a:rPr lang="en-US" sz="2000" b="1" i="0" cap="all" spc="300" baseline="0" dirty="0"/>
              <a:t>Click to edit Master subtitle style</a:t>
            </a:r>
          </a:p>
          <a:p>
            <a:endParaRPr lang="nl-NL" sz="1600" b="1" i="0" cap="all" spc="300" baseline="0" dirty="0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4D26EE48-D21F-B542-90B8-23DE5CA8B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3827" y="5008904"/>
            <a:ext cx="8198024" cy="512763"/>
          </a:xfrm>
        </p:spPr>
        <p:txBody>
          <a:bodyPr>
            <a:noAutofit/>
          </a:bodyPr>
          <a:lstStyle>
            <a:lvl1pPr marL="0" indent="0">
              <a:buNone/>
              <a:defRPr sz="1400" cap="none" spc="100" baseline="0">
                <a:solidFill>
                  <a:srgbClr val="C86432"/>
                </a:solidFill>
              </a:defRPr>
            </a:lvl1pPr>
            <a:lvl2pPr>
              <a:defRPr sz="1600" cap="all" spc="300" baseline="0">
                <a:solidFill>
                  <a:schemeClr val="bg1"/>
                </a:solidFill>
              </a:defRPr>
            </a:lvl2pPr>
            <a:lvl3pPr>
              <a:defRPr sz="1600" cap="all" spc="300" baseline="0">
                <a:solidFill>
                  <a:schemeClr val="bg1"/>
                </a:solidFill>
              </a:defRPr>
            </a:lvl3pPr>
            <a:lvl4pPr>
              <a:defRPr sz="1600" cap="all" spc="300" baseline="0">
                <a:solidFill>
                  <a:schemeClr val="bg1"/>
                </a:solidFill>
              </a:defRPr>
            </a:lvl4pPr>
            <a:lvl5pPr>
              <a:defRPr sz="1600" cap="all" spc="3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13436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extLst>
              <a:ext uri="{FF2B5EF4-FFF2-40B4-BE49-F238E27FC236}">
                <a16:creationId xmlns:a16="http://schemas.microsoft.com/office/drawing/2014/main" id="{EEF754E7-F456-F643-9C0F-2F85BC9E7E3C}"/>
              </a:ext>
            </a:extLst>
          </p:cNvPr>
          <p:cNvSpPr/>
          <p:nvPr userDrawn="1"/>
        </p:nvSpPr>
        <p:spPr>
          <a:xfrm>
            <a:off x="-9054" y="905347"/>
            <a:ext cx="12201054" cy="5952654"/>
          </a:xfrm>
          <a:prstGeom prst="rect">
            <a:avLst/>
          </a:prstGeom>
          <a:gradFill flip="none" rotWithShape="1">
            <a:gsLst>
              <a:gs pos="0">
                <a:srgbClr val="BECDF7">
                  <a:alpha val="54000"/>
                </a:srgbClr>
              </a:gs>
              <a:gs pos="100000">
                <a:schemeClr val="bg1">
                  <a:alpha val="50000"/>
                </a:schemeClr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3075423"/>
            <a:ext cx="5149126" cy="1221005"/>
          </a:xfrm>
        </p:spPr>
        <p:txBody>
          <a:bodyPr/>
          <a:lstStyle>
            <a:lvl1pPr>
              <a:defRPr>
                <a:solidFill>
                  <a:srgbClr val="2A3170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117B8-9E31-4D15-A0C6-DC6D11D4B960}" type="datetime1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0E0BD0EF-94D2-7740-9FD4-5F605ED7E9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3828" y="4597052"/>
            <a:ext cx="5306552" cy="5010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Tx/>
              <a:buFont typeface="Arial" panose="020B0604020202020204" pitchFamily="34" charset="0"/>
              <a:buNone/>
              <a:tabLst/>
              <a:defRPr sz="1600" b="1" i="0" cap="all" spc="300" baseline="0">
                <a:solidFill>
                  <a:srgbClr val="2A3170"/>
                </a:solidFill>
              </a:defRPr>
            </a:lvl1pPr>
            <a:lvl2pPr>
              <a:defRPr sz="1600" b="1" i="0" cap="all">
                <a:solidFill>
                  <a:schemeClr val="bg1"/>
                </a:solidFill>
              </a:defRPr>
            </a:lvl2pPr>
            <a:lvl3pPr>
              <a:defRPr sz="1600" b="1" i="0" cap="all">
                <a:solidFill>
                  <a:schemeClr val="bg1"/>
                </a:solidFill>
              </a:defRPr>
            </a:lvl3pPr>
            <a:lvl4pPr>
              <a:defRPr sz="1600" b="1" i="0" cap="all">
                <a:solidFill>
                  <a:schemeClr val="bg1"/>
                </a:solidFill>
              </a:defRPr>
            </a:lvl4pPr>
            <a:lvl5pPr>
              <a:defRPr sz="1600" b="1" i="0" cap="all">
                <a:solidFill>
                  <a:schemeClr val="bg1"/>
                </a:solidFill>
              </a:defRPr>
            </a:lvl5pPr>
          </a:lstStyle>
          <a:p>
            <a:r>
              <a:rPr lang="en-US" sz="2000" b="1" i="0" cap="all" spc="300" baseline="0" dirty="0"/>
              <a:t>Click to edit Master subtitle style</a:t>
            </a:r>
          </a:p>
          <a:p>
            <a:endParaRPr lang="nl-NL" sz="1600" b="1" i="0" cap="all" spc="300" baseline="0" dirty="0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4D26EE48-D21F-B542-90B8-23DE5CA8B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3827" y="5008904"/>
            <a:ext cx="5306552" cy="512763"/>
          </a:xfrm>
        </p:spPr>
        <p:txBody>
          <a:bodyPr>
            <a:noAutofit/>
          </a:bodyPr>
          <a:lstStyle>
            <a:lvl1pPr marL="0" indent="0">
              <a:buNone/>
              <a:defRPr sz="1600" cap="none" spc="100" baseline="0">
                <a:solidFill>
                  <a:srgbClr val="C86432"/>
                </a:solidFill>
              </a:defRPr>
            </a:lvl1pPr>
            <a:lvl2pPr>
              <a:defRPr sz="1600" cap="all" spc="300" baseline="0">
                <a:solidFill>
                  <a:schemeClr val="bg1"/>
                </a:solidFill>
              </a:defRPr>
            </a:lvl2pPr>
            <a:lvl3pPr>
              <a:defRPr sz="1600" cap="all" spc="300" baseline="0">
                <a:solidFill>
                  <a:schemeClr val="bg1"/>
                </a:solidFill>
              </a:defRPr>
            </a:lvl3pPr>
            <a:lvl4pPr>
              <a:defRPr sz="1600" cap="all" spc="300" baseline="0">
                <a:solidFill>
                  <a:schemeClr val="bg1"/>
                </a:solidFill>
              </a:defRPr>
            </a:lvl4pPr>
            <a:lvl5pPr>
              <a:defRPr sz="1600" cap="all" spc="3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afbeelding 15">
            <a:extLst>
              <a:ext uri="{FF2B5EF4-FFF2-40B4-BE49-F238E27FC236}">
                <a16:creationId xmlns:a16="http://schemas.microsoft.com/office/drawing/2014/main" id="{00441FEB-6950-8743-A18D-6CABECD92C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25814" y="-50242"/>
            <a:ext cx="6482549" cy="6944460"/>
          </a:xfrm>
          <a:custGeom>
            <a:avLst/>
            <a:gdLst>
              <a:gd name="connsiteX0" fmla="*/ 0 w 6134100"/>
              <a:gd name="connsiteY0" fmla="*/ 0 h 6858000"/>
              <a:gd name="connsiteX1" fmla="*/ 6134100 w 6134100"/>
              <a:gd name="connsiteY1" fmla="*/ 0 h 6858000"/>
              <a:gd name="connsiteX2" fmla="*/ 6134100 w 6134100"/>
              <a:gd name="connsiteY2" fmla="*/ 6858000 h 6858000"/>
              <a:gd name="connsiteX3" fmla="*/ 0 w 6134100"/>
              <a:gd name="connsiteY3" fmla="*/ 6858000 h 6858000"/>
              <a:gd name="connsiteX4" fmla="*/ 0 w 6134100"/>
              <a:gd name="connsiteY4" fmla="*/ 0 h 6858000"/>
              <a:gd name="connsiteX0" fmla="*/ 26068 w 6160168"/>
              <a:gd name="connsiteY0" fmla="*/ 0 h 6858000"/>
              <a:gd name="connsiteX1" fmla="*/ 6160168 w 6160168"/>
              <a:gd name="connsiteY1" fmla="*/ 0 h 6858000"/>
              <a:gd name="connsiteX2" fmla="*/ 6160168 w 6160168"/>
              <a:gd name="connsiteY2" fmla="*/ 6858000 h 6858000"/>
              <a:gd name="connsiteX3" fmla="*/ 26068 w 6160168"/>
              <a:gd name="connsiteY3" fmla="*/ 6858000 h 6858000"/>
              <a:gd name="connsiteX4" fmla="*/ 0 w 6160168"/>
              <a:gd name="connsiteY4" fmla="*/ 3272589 h 6858000"/>
              <a:gd name="connsiteX5" fmla="*/ 26068 w 6160168"/>
              <a:gd name="connsiteY5" fmla="*/ 0 h 6858000"/>
              <a:gd name="connsiteX0" fmla="*/ 26068 w 6160168"/>
              <a:gd name="connsiteY0" fmla="*/ 0 h 6858000"/>
              <a:gd name="connsiteX1" fmla="*/ 6160168 w 6160168"/>
              <a:gd name="connsiteY1" fmla="*/ 0 h 6858000"/>
              <a:gd name="connsiteX2" fmla="*/ 6160168 w 6160168"/>
              <a:gd name="connsiteY2" fmla="*/ 6858000 h 6858000"/>
              <a:gd name="connsiteX3" fmla="*/ 2400300 w 6160168"/>
              <a:gd name="connsiteY3" fmla="*/ 6858000 h 6858000"/>
              <a:gd name="connsiteX4" fmla="*/ 0 w 6160168"/>
              <a:gd name="connsiteY4" fmla="*/ 3272589 h 6858000"/>
              <a:gd name="connsiteX5" fmla="*/ 26068 w 6160168"/>
              <a:gd name="connsiteY5" fmla="*/ 0 h 6858000"/>
              <a:gd name="connsiteX0" fmla="*/ 2368215 w 6160168"/>
              <a:gd name="connsiteY0" fmla="*/ 0 h 6858000"/>
              <a:gd name="connsiteX1" fmla="*/ 6160168 w 6160168"/>
              <a:gd name="connsiteY1" fmla="*/ 0 h 6858000"/>
              <a:gd name="connsiteX2" fmla="*/ 6160168 w 6160168"/>
              <a:gd name="connsiteY2" fmla="*/ 6858000 h 6858000"/>
              <a:gd name="connsiteX3" fmla="*/ 2400300 w 6160168"/>
              <a:gd name="connsiteY3" fmla="*/ 6858000 h 6858000"/>
              <a:gd name="connsiteX4" fmla="*/ 0 w 6160168"/>
              <a:gd name="connsiteY4" fmla="*/ 3272589 h 6858000"/>
              <a:gd name="connsiteX5" fmla="*/ 2368215 w 6160168"/>
              <a:gd name="connsiteY5" fmla="*/ 0 h 6858000"/>
              <a:gd name="connsiteX0" fmla="*/ 2368230 w 6160183"/>
              <a:gd name="connsiteY0" fmla="*/ 0 h 6858000"/>
              <a:gd name="connsiteX1" fmla="*/ 6160183 w 6160183"/>
              <a:gd name="connsiteY1" fmla="*/ 0 h 6858000"/>
              <a:gd name="connsiteX2" fmla="*/ 6160183 w 6160183"/>
              <a:gd name="connsiteY2" fmla="*/ 6858000 h 6858000"/>
              <a:gd name="connsiteX3" fmla="*/ 2400315 w 6160183"/>
              <a:gd name="connsiteY3" fmla="*/ 6858000 h 6858000"/>
              <a:gd name="connsiteX4" fmla="*/ 15 w 6160183"/>
              <a:gd name="connsiteY4" fmla="*/ 3272589 h 6858000"/>
              <a:gd name="connsiteX5" fmla="*/ 2368230 w 6160183"/>
              <a:gd name="connsiteY5" fmla="*/ 0 h 6858000"/>
              <a:gd name="connsiteX0" fmla="*/ 2368276 w 6160229"/>
              <a:gd name="connsiteY0" fmla="*/ 0 h 6858000"/>
              <a:gd name="connsiteX1" fmla="*/ 6160229 w 6160229"/>
              <a:gd name="connsiteY1" fmla="*/ 0 h 6858000"/>
              <a:gd name="connsiteX2" fmla="*/ 6160229 w 6160229"/>
              <a:gd name="connsiteY2" fmla="*/ 6858000 h 6858000"/>
              <a:gd name="connsiteX3" fmla="*/ 2400361 w 6160229"/>
              <a:gd name="connsiteY3" fmla="*/ 6858000 h 6858000"/>
              <a:gd name="connsiteX4" fmla="*/ 61 w 6160229"/>
              <a:gd name="connsiteY4" fmla="*/ 3272589 h 6858000"/>
              <a:gd name="connsiteX5" fmla="*/ 2368276 w 6160229"/>
              <a:gd name="connsiteY5" fmla="*/ 0 h 6858000"/>
              <a:gd name="connsiteX0" fmla="*/ 2368276 w 6160229"/>
              <a:gd name="connsiteY0" fmla="*/ 0 h 6858000"/>
              <a:gd name="connsiteX1" fmla="*/ 6160229 w 6160229"/>
              <a:gd name="connsiteY1" fmla="*/ 0 h 6858000"/>
              <a:gd name="connsiteX2" fmla="*/ 6160229 w 6160229"/>
              <a:gd name="connsiteY2" fmla="*/ 6858000 h 6858000"/>
              <a:gd name="connsiteX3" fmla="*/ 2400361 w 6160229"/>
              <a:gd name="connsiteY3" fmla="*/ 6858000 h 6858000"/>
              <a:gd name="connsiteX4" fmla="*/ 61 w 6160229"/>
              <a:gd name="connsiteY4" fmla="*/ 3272589 h 6858000"/>
              <a:gd name="connsiteX5" fmla="*/ 2368276 w 6160229"/>
              <a:gd name="connsiteY5" fmla="*/ 0 h 6858000"/>
              <a:gd name="connsiteX0" fmla="*/ 2368277 w 6160230"/>
              <a:gd name="connsiteY0" fmla="*/ 0 h 6858000"/>
              <a:gd name="connsiteX1" fmla="*/ 6160230 w 6160230"/>
              <a:gd name="connsiteY1" fmla="*/ 0 h 6858000"/>
              <a:gd name="connsiteX2" fmla="*/ 6160230 w 6160230"/>
              <a:gd name="connsiteY2" fmla="*/ 6858000 h 6858000"/>
              <a:gd name="connsiteX3" fmla="*/ 2400362 w 6160230"/>
              <a:gd name="connsiteY3" fmla="*/ 6858000 h 6858000"/>
              <a:gd name="connsiteX4" fmla="*/ 62 w 6160230"/>
              <a:gd name="connsiteY4" fmla="*/ 3272589 h 6858000"/>
              <a:gd name="connsiteX5" fmla="*/ 2368277 w 6160230"/>
              <a:gd name="connsiteY5" fmla="*/ 0 h 6858000"/>
              <a:gd name="connsiteX0" fmla="*/ 2624941 w 6416894"/>
              <a:gd name="connsiteY0" fmla="*/ 0 h 6858000"/>
              <a:gd name="connsiteX1" fmla="*/ 6416894 w 6416894"/>
              <a:gd name="connsiteY1" fmla="*/ 0 h 6858000"/>
              <a:gd name="connsiteX2" fmla="*/ 6416894 w 6416894"/>
              <a:gd name="connsiteY2" fmla="*/ 6858000 h 6858000"/>
              <a:gd name="connsiteX3" fmla="*/ 2657026 w 6416894"/>
              <a:gd name="connsiteY3" fmla="*/ 6858000 h 6858000"/>
              <a:gd name="connsiteX4" fmla="*/ 52 w 6416894"/>
              <a:gd name="connsiteY4" fmla="*/ 3288631 h 6858000"/>
              <a:gd name="connsiteX5" fmla="*/ 2624941 w 6416894"/>
              <a:gd name="connsiteY5" fmla="*/ 0 h 6858000"/>
              <a:gd name="connsiteX0" fmla="*/ 2624941 w 6416894"/>
              <a:gd name="connsiteY0" fmla="*/ 7129 h 6865129"/>
              <a:gd name="connsiteX1" fmla="*/ 6416894 w 6416894"/>
              <a:gd name="connsiteY1" fmla="*/ 7129 h 6865129"/>
              <a:gd name="connsiteX2" fmla="*/ 6416894 w 6416894"/>
              <a:gd name="connsiteY2" fmla="*/ 6865129 h 6865129"/>
              <a:gd name="connsiteX3" fmla="*/ 2657026 w 6416894"/>
              <a:gd name="connsiteY3" fmla="*/ 6865129 h 6865129"/>
              <a:gd name="connsiteX4" fmla="*/ 52 w 6416894"/>
              <a:gd name="connsiteY4" fmla="*/ 3295760 h 6865129"/>
              <a:gd name="connsiteX5" fmla="*/ 2624941 w 6416894"/>
              <a:gd name="connsiteY5" fmla="*/ 7129 h 6865129"/>
              <a:gd name="connsiteX0" fmla="*/ 2624937 w 6416890"/>
              <a:gd name="connsiteY0" fmla="*/ 7129 h 6865209"/>
              <a:gd name="connsiteX1" fmla="*/ 6416890 w 6416890"/>
              <a:gd name="connsiteY1" fmla="*/ 7129 h 6865209"/>
              <a:gd name="connsiteX2" fmla="*/ 6416890 w 6416890"/>
              <a:gd name="connsiteY2" fmla="*/ 6865129 h 6865209"/>
              <a:gd name="connsiteX3" fmla="*/ 2657022 w 6416890"/>
              <a:gd name="connsiteY3" fmla="*/ 6865129 h 6865209"/>
              <a:gd name="connsiteX4" fmla="*/ 48 w 6416890"/>
              <a:gd name="connsiteY4" fmla="*/ 3295760 h 6865209"/>
              <a:gd name="connsiteX5" fmla="*/ 2624937 w 6416890"/>
              <a:gd name="connsiteY5" fmla="*/ 7129 h 6865209"/>
              <a:gd name="connsiteX0" fmla="*/ 2624937 w 6416890"/>
              <a:gd name="connsiteY0" fmla="*/ 0 h 6858080"/>
              <a:gd name="connsiteX1" fmla="*/ 6416890 w 6416890"/>
              <a:gd name="connsiteY1" fmla="*/ 0 h 6858080"/>
              <a:gd name="connsiteX2" fmla="*/ 6416890 w 6416890"/>
              <a:gd name="connsiteY2" fmla="*/ 6858000 h 6858080"/>
              <a:gd name="connsiteX3" fmla="*/ 2657022 w 6416890"/>
              <a:gd name="connsiteY3" fmla="*/ 6858000 h 6858080"/>
              <a:gd name="connsiteX4" fmla="*/ 48 w 6416890"/>
              <a:gd name="connsiteY4" fmla="*/ 3288631 h 6858080"/>
              <a:gd name="connsiteX5" fmla="*/ 2624937 w 6416890"/>
              <a:gd name="connsiteY5" fmla="*/ 0 h 6858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16890" h="6858080">
                <a:moveTo>
                  <a:pt x="2624937" y="0"/>
                </a:moveTo>
                <a:lnTo>
                  <a:pt x="6416890" y="0"/>
                </a:lnTo>
                <a:lnTo>
                  <a:pt x="6416890" y="6858000"/>
                </a:lnTo>
                <a:lnTo>
                  <a:pt x="2657022" y="6858000"/>
                </a:lnTo>
                <a:cubicBezTo>
                  <a:pt x="1774705" y="6870032"/>
                  <a:pt x="-10647" y="5538537"/>
                  <a:pt x="48" y="3288631"/>
                </a:cubicBezTo>
                <a:cubicBezTo>
                  <a:pt x="10743" y="1038725"/>
                  <a:pt x="1854917" y="0"/>
                  <a:pt x="2624937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27229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extLst>
              <a:ext uri="{FF2B5EF4-FFF2-40B4-BE49-F238E27FC236}">
                <a16:creationId xmlns:a16="http://schemas.microsoft.com/office/drawing/2014/main" id="{EEF754E7-F456-F643-9C0F-2F85BC9E7E3C}"/>
              </a:ext>
            </a:extLst>
          </p:cNvPr>
          <p:cNvSpPr/>
          <p:nvPr userDrawn="1"/>
        </p:nvSpPr>
        <p:spPr>
          <a:xfrm>
            <a:off x="-9054" y="905347"/>
            <a:ext cx="12201054" cy="5952654"/>
          </a:xfrm>
          <a:prstGeom prst="rect">
            <a:avLst/>
          </a:prstGeom>
          <a:gradFill flip="none" rotWithShape="1">
            <a:gsLst>
              <a:gs pos="0">
                <a:srgbClr val="BECDF7">
                  <a:alpha val="54000"/>
                </a:srgbClr>
              </a:gs>
              <a:gs pos="100000">
                <a:schemeClr val="bg1">
                  <a:alpha val="50000"/>
                </a:schemeClr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2889806"/>
            <a:ext cx="5149126" cy="1221005"/>
          </a:xfrm>
        </p:spPr>
        <p:txBody>
          <a:bodyPr/>
          <a:lstStyle>
            <a:lvl1pPr>
              <a:defRPr>
                <a:solidFill>
                  <a:srgbClr val="2A3170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DF4E-07FA-4BCF-AFE8-41C5917F930B}" type="datetime1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0E0BD0EF-94D2-7740-9FD4-5F605ED7E9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3828" y="4597052"/>
            <a:ext cx="5306552" cy="5010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Tx/>
              <a:buFont typeface="Arial" panose="020B0604020202020204" pitchFamily="34" charset="0"/>
              <a:buNone/>
              <a:tabLst/>
              <a:defRPr sz="1600" b="1" i="0" cap="all" spc="300" baseline="0">
                <a:solidFill>
                  <a:srgbClr val="2A3170"/>
                </a:solidFill>
              </a:defRPr>
            </a:lvl1pPr>
            <a:lvl2pPr>
              <a:defRPr sz="1600" b="1" i="0" cap="all">
                <a:solidFill>
                  <a:schemeClr val="bg1"/>
                </a:solidFill>
              </a:defRPr>
            </a:lvl2pPr>
            <a:lvl3pPr>
              <a:defRPr sz="1600" b="1" i="0" cap="all">
                <a:solidFill>
                  <a:schemeClr val="bg1"/>
                </a:solidFill>
              </a:defRPr>
            </a:lvl3pPr>
            <a:lvl4pPr>
              <a:defRPr sz="1600" b="1" i="0" cap="all">
                <a:solidFill>
                  <a:schemeClr val="bg1"/>
                </a:solidFill>
              </a:defRPr>
            </a:lvl4pPr>
            <a:lvl5pPr>
              <a:defRPr sz="1600" b="1" i="0" cap="all">
                <a:solidFill>
                  <a:schemeClr val="bg1"/>
                </a:solidFill>
              </a:defRPr>
            </a:lvl5pPr>
          </a:lstStyle>
          <a:p>
            <a:r>
              <a:rPr lang="en-US" sz="2000" b="1" i="0" cap="all" spc="300" baseline="0" dirty="0"/>
              <a:t>Click to edit Master subtitle style</a:t>
            </a:r>
          </a:p>
          <a:p>
            <a:endParaRPr lang="nl-NL" sz="1600" b="1" i="0" cap="all" spc="300" baseline="0" dirty="0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4D26EE48-D21F-B542-90B8-23DE5CA8B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3827" y="5008904"/>
            <a:ext cx="5306552" cy="512763"/>
          </a:xfrm>
        </p:spPr>
        <p:txBody>
          <a:bodyPr>
            <a:noAutofit/>
          </a:bodyPr>
          <a:lstStyle>
            <a:lvl1pPr marL="0" indent="0">
              <a:buNone/>
              <a:defRPr sz="1600" cap="none" spc="100" baseline="0">
                <a:solidFill>
                  <a:srgbClr val="C86432"/>
                </a:solidFill>
              </a:defRPr>
            </a:lvl1pPr>
            <a:lvl2pPr>
              <a:defRPr sz="1600" cap="all" spc="300" baseline="0">
                <a:solidFill>
                  <a:schemeClr val="bg1"/>
                </a:solidFill>
              </a:defRPr>
            </a:lvl2pPr>
            <a:lvl3pPr>
              <a:defRPr sz="1600" cap="all" spc="300" baseline="0">
                <a:solidFill>
                  <a:schemeClr val="bg1"/>
                </a:solidFill>
              </a:defRPr>
            </a:lvl3pPr>
            <a:lvl4pPr>
              <a:defRPr sz="1600" cap="all" spc="300" baseline="0">
                <a:solidFill>
                  <a:schemeClr val="bg1"/>
                </a:solidFill>
              </a:defRPr>
            </a:lvl4pPr>
            <a:lvl5pPr>
              <a:defRPr sz="1600" cap="all" spc="3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7AA065F-CE9F-8B45-B05A-065E9BBD325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1473" y="227538"/>
            <a:ext cx="6456621" cy="6640510"/>
          </a:xfrm>
          <a:custGeom>
            <a:avLst/>
            <a:gdLst>
              <a:gd name="connsiteX0" fmla="*/ 0 w 6429375"/>
              <a:gd name="connsiteY0" fmla="*/ 3290888 h 6581775"/>
              <a:gd name="connsiteX1" fmla="*/ 1607344 w 6429375"/>
              <a:gd name="connsiteY1" fmla="*/ 2 h 6581775"/>
              <a:gd name="connsiteX2" fmla="*/ 4822031 w 6429375"/>
              <a:gd name="connsiteY2" fmla="*/ 2 h 6581775"/>
              <a:gd name="connsiteX3" fmla="*/ 6429375 w 6429375"/>
              <a:gd name="connsiteY3" fmla="*/ 3290888 h 6581775"/>
              <a:gd name="connsiteX4" fmla="*/ 4822031 w 6429375"/>
              <a:gd name="connsiteY4" fmla="*/ 6581773 h 6581775"/>
              <a:gd name="connsiteX5" fmla="*/ 1607344 w 6429375"/>
              <a:gd name="connsiteY5" fmla="*/ 6581773 h 6581775"/>
              <a:gd name="connsiteX6" fmla="*/ 0 w 6429375"/>
              <a:gd name="connsiteY6" fmla="*/ 3290888 h 6581775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822031 w 6429375"/>
              <a:gd name="connsiteY2" fmla="*/ 0 h 6581771"/>
              <a:gd name="connsiteX3" fmla="*/ 6429375 w 6429375"/>
              <a:gd name="connsiteY3" fmla="*/ 3290886 h 6581771"/>
              <a:gd name="connsiteX4" fmla="*/ 4822031 w 6429375"/>
              <a:gd name="connsiteY4" fmla="*/ 6581771 h 6581771"/>
              <a:gd name="connsiteX5" fmla="*/ 1607344 w 6429375"/>
              <a:gd name="connsiteY5" fmla="*/ 6581771 h 6581771"/>
              <a:gd name="connsiteX6" fmla="*/ 0 w 6429375"/>
              <a:gd name="connsiteY6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429375 w 6429375"/>
              <a:gd name="connsiteY3" fmla="*/ 3290886 h 6581771"/>
              <a:gd name="connsiteX4" fmla="*/ 4822031 w 6429375"/>
              <a:gd name="connsiteY4" fmla="*/ 6581771 h 6581771"/>
              <a:gd name="connsiteX5" fmla="*/ 1607344 w 6429375"/>
              <a:gd name="connsiteY5" fmla="*/ 6581771 h 6581771"/>
              <a:gd name="connsiteX6" fmla="*/ 0 w 6429375"/>
              <a:gd name="connsiteY6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409278"/>
              <a:gd name="connsiteY0" fmla="*/ 3290886 h 6581771"/>
              <a:gd name="connsiteX1" fmla="*/ 1275748 w 6409278"/>
              <a:gd name="connsiteY1" fmla="*/ 663191 h 6581771"/>
              <a:gd name="connsiteX2" fmla="*/ 4128694 w 6409278"/>
              <a:gd name="connsiteY2" fmla="*/ 0 h 6581771"/>
              <a:gd name="connsiteX3" fmla="*/ 6390036 w 6409278"/>
              <a:gd name="connsiteY3" fmla="*/ 1822325 h 6581771"/>
              <a:gd name="connsiteX4" fmla="*/ 6409278 w 6409278"/>
              <a:gd name="connsiteY4" fmla="*/ 4717752 h 6581771"/>
              <a:gd name="connsiteX5" fmla="*/ 4822031 w 6409278"/>
              <a:gd name="connsiteY5" fmla="*/ 6581771 h 6581771"/>
              <a:gd name="connsiteX6" fmla="*/ 1607344 w 6409278"/>
              <a:gd name="connsiteY6" fmla="*/ 6581771 h 6581771"/>
              <a:gd name="connsiteX7" fmla="*/ 0 w 6409278"/>
              <a:gd name="connsiteY7" fmla="*/ 3290886 h 6581771"/>
              <a:gd name="connsiteX0" fmla="*/ 0 w 6409278"/>
              <a:gd name="connsiteY0" fmla="*/ 3290886 h 6581771"/>
              <a:gd name="connsiteX1" fmla="*/ 1275748 w 6409278"/>
              <a:gd name="connsiteY1" fmla="*/ 663191 h 6581771"/>
              <a:gd name="connsiteX2" fmla="*/ 4128694 w 6409278"/>
              <a:gd name="connsiteY2" fmla="*/ 0 h 6581771"/>
              <a:gd name="connsiteX3" fmla="*/ 6390036 w 6409278"/>
              <a:gd name="connsiteY3" fmla="*/ 1822325 h 6581771"/>
              <a:gd name="connsiteX4" fmla="*/ 6409278 w 6409278"/>
              <a:gd name="connsiteY4" fmla="*/ 4717752 h 6581771"/>
              <a:gd name="connsiteX5" fmla="*/ 4822031 w 6409278"/>
              <a:gd name="connsiteY5" fmla="*/ 6581771 h 6581771"/>
              <a:gd name="connsiteX6" fmla="*/ 1607344 w 6409278"/>
              <a:gd name="connsiteY6" fmla="*/ 6581771 h 6581771"/>
              <a:gd name="connsiteX7" fmla="*/ 0 w 6409278"/>
              <a:gd name="connsiteY7" fmla="*/ 3290886 h 6581771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607344 w 6409278"/>
              <a:gd name="connsiteY6" fmla="*/ 6581771 h 6591819"/>
              <a:gd name="connsiteX7" fmla="*/ 0 w 6409278"/>
              <a:gd name="connsiteY7" fmla="*/ 3290886 h 6591819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255652 w 6409278"/>
              <a:gd name="connsiteY6" fmla="*/ 5948725 h 6591819"/>
              <a:gd name="connsiteX7" fmla="*/ 0 w 6409278"/>
              <a:gd name="connsiteY7" fmla="*/ 3290886 h 6591819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275749 w 6409278"/>
              <a:gd name="connsiteY6" fmla="*/ 5918580 h 6591819"/>
              <a:gd name="connsiteX7" fmla="*/ 0 w 6409278"/>
              <a:gd name="connsiteY7" fmla="*/ 3290886 h 659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9278" h="6591819">
                <a:moveTo>
                  <a:pt x="0" y="3290886"/>
                </a:moveTo>
                <a:lnTo>
                  <a:pt x="1275748" y="663191"/>
                </a:lnTo>
                <a:lnTo>
                  <a:pt x="4128694" y="0"/>
                </a:lnTo>
                <a:lnTo>
                  <a:pt x="6390036" y="1822325"/>
                </a:lnTo>
                <a:cubicBezTo>
                  <a:pt x="6389160" y="3188332"/>
                  <a:pt x="6396165" y="4228232"/>
                  <a:pt x="6409278" y="4717752"/>
                </a:cubicBezTo>
                <a:lnTo>
                  <a:pt x="4128695" y="6591819"/>
                </a:lnTo>
                <a:lnTo>
                  <a:pt x="1275749" y="5918580"/>
                </a:lnTo>
                <a:lnTo>
                  <a:pt x="0" y="32908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623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extLst>
              <a:ext uri="{FF2B5EF4-FFF2-40B4-BE49-F238E27FC236}">
                <a16:creationId xmlns:a16="http://schemas.microsoft.com/office/drawing/2014/main" id="{EEF754E7-F456-F643-9C0F-2F85BC9E7E3C}"/>
              </a:ext>
            </a:extLst>
          </p:cNvPr>
          <p:cNvSpPr/>
          <p:nvPr userDrawn="1"/>
        </p:nvSpPr>
        <p:spPr>
          <a:xfrm>
            <a:off x="-9054" y="905347"/>
            <a:ext cx="12201054" cy="5952654"/>
          </a:xfrm>
          <a:prstGeom prst="rect">
            <a:avLst/>
          </a:prstGeom>
          <a:gradFill flip="none" rotWithShape="1">
            <a:gsLst>
              <a:gs pos="0">
                <a:srgbClr val="BECDF7">
                  <a:alpha val="54000"/>
                </a:srgbClr>
              </a:gs>
              <a:gs pos="100000">
                <a:schemeClr val="bg1">
                  <a:alpha val="50000"/>
                </a:schemeClr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2889806"/>
            <a:ext cx="5149126" cy="1221005"/>
          </a:xfrm>
        </p:spPr>
        <p:txBody>
          <a:bodyPr/>
          <a:lstStyle>
            <a:lvl1pPr>
              <a:defRPr>
                <a:solidFill>
                  <a:srgbClr val="2A3170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78D5-1F91-4AA3-B13E-EC3F149B1B16}" type="datetime1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0E0BD0EF-94D2-7740-9FD4-5F605ED7E9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3828" y="4597052"/>
            <a:ext cx="5306552" cy="5010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Tx/>
              <a:buFont typeface="Arial" panose="020B0604020202020204" pitchFamily="34" charset="0"/>
              <a:buNone/>
              <a:tabLst/>
              <a:defRPr sz="1600" b="1" i="0" cap="all" spc="300" baseline="0">
                <a:solidFill>
                  <a:srgbClr val="2A3170"/>
                </a:solidFill>
              </a:defRPr>
            </a:lvl1pPr>
            <a:lvl2pPr>
              <a:defRPr sz="1600" b="1" i="0" cap="all">
                <a:solidFill>
                  <a:schemeClr val="bg1"/>
                </a:solidFill>
              </a:defRPr>
            </a:lvl2pPr>
            <a:lvl3pPr>
              <a:defRPr sz="1600" b="1" i="0" cap="all">
                <a:solidFill>
                  <a:schemeClr val="bg1"/>
                </a:solidFill>
              </a:defRPr>
            </a:lvl3pPr>
            <a:lvl4pPr>
              <a:defRPr sz="1600" b="1" i="0" cap="all">
                <a:solidFill>
                  <a:schemeClr val="bg1"/>
                </a:solidFill>
              </a:defRPr>
            </a:lvl4pPr>
            <a:lvl5pPr>
              <a:defRPr sz="1600" b="1" i="0" cap="all">
                <a:solidFill>
                  <a:schemeClr val="bg1"/>
                </a:solidFill>
              </a:defRPr>
            </a:lvl5pPr>
          </a:lstStyle>
          <a:p>
            <a:r>
              <a:rPr lang="en-US" sz="2000" b="1" i="0" cap="all" spc="300" baseline="0" dirty="0"/>
              <a:t>Click to edit Master subtitle style</a:t>
            </a:r>
          </a:p>
          <a:p>
            <a:endParaRPr lang="nl-NL" sz="1600" b="1" i="0" cap="all" spc="300" baseline="0" dirty="0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4D26EE48-D21F-B542-90B8-23DE5CA8B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3827" y="5008904"/>
            <a:ext cx="5306552" cy="512763"/>
          </a:xfrm>
        </p:spPr>
        <p:txBody>
          <a:bodyPr>
            <a:noAutofit/>
          </a:bodyPr>
          <a:lstStyle>
            <a:lvl1pPr marL="0" indent="0">
              <a:buNone/>
              <a:defRPr sz="1600" cap="none" spc="100" baseline="0">
                <a:solidFill>
                  <a:srgbClr val="C86432"/>
                </a:solidFill>
              </a:defRPr>
            </a:lvl1pPr>
            <a:lvl2pPr>
              <a:defRPr sz="1600" cap="all" spc="300" baseline="0">
                <a:solidFill>
                  <a:schemeClr val="bg1"/>
                </a:solidFill>
              </a:defRPr>
            </a:lvl2pPr>
            <a:lvl3pPr>
              <a:defRPr sz="1600" cap="all" spc="300" baseline="0">
                <a:solidFill>
                  <a:schemeClr val="bg1"/>
                </a:solidFill>
              </a:defRPr>
            </a:lvl3pPr>
            <a:lvl4pPr>
              <a:defRPr sz="1600" cap="all" spc="300" baseline="0">
                <a:solidFill>
                  <a:schemeClr val="bg1"/>
                </a:solidFill>
              </a:defRPr>
            </a:lvl4pPr>
            <a:lvl5pPr>
              <a:defRPr sz="1600" cap="all" spc="3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7AA065F-CE9F-8B45-B05A-065E9BBD325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30945" y="-23429"/>
            <a:ext cx="6712004" cy="6903167"/>
          </a:xfrm>
          <a:custGeom>
            <a:avLst/>
            <a:gdLst>
              <a:gd name="connsiteX0" fmla="*/ 0 w 6429375"/>
              <a:gd name="connsiteY0" fmla="*/ 3290888 h 6581775"/>
              <a:gd name="connsiteX1" fmla="*/ 1607344 w 6429375"/>
              <a:gd name="connsiteY1" fmla="*/ 2 h 6581775"/>
              <a:gd name="connsiteX2" fmla="*/ 4822031 w 6429375"/>
              <a:gd name="connsiteY2" fmla="*/ 2 h 6581775"/>
              <a:gd name="connsiteX3" fmla="*/ 6429375 w 6429375"/>
              <a:gd name="connsiteY3" fmla="*/ 3290888 h 6581775"/>
              <a:gd name="connsiteX4" fmla="*/ 4822031 w 6429375"/>
              <a:gd name="connsiteY4" fmla="*/ 6581773 h 6581775"/>
              <a:gd name="connsiteX5" fmla="*/ 1607344 w 6429375"/>
              <a:gd name="connsiteY5" fmla="*/ 6581773 h 6581775"/>
              <a:gd name="connsiteX6" fmla="*/ 0 w 6429375"/>
              <a:gd name="connsiteY6" fmla="*/ 3290888 h 6581775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822031 w 6429375"/>
              <a:gd name="connsiteY2" fmla="*/ 0 h 6581771"/>
              <a:gd name="connsiteX3" fmla="*/ 6429375 w 6429375"/>
              <a:gd name="connsiteY3" fmla="*/ 3290886 h 6581771"/>
              <a:gd name="connsiteX4" fmla="*/ 4822031 w 6429375"/>
              <a:gd name="connsiteY4" fmla="*/ 6581771 h 6581771"/>
              <a:gd name="connsiteX5" fmla="*/ 1607344 w 6429375"/>
              <a:gd name="connsiteY5" fmla="*/ 6581771 h 6581771"/>
              <a:gd name="connsiteX6" fmla="*/ 0 w 6429375"/>
              <a:gd name="connsiteY6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429375 w 6429375"/>
              <a:gd name="connsiteY3" fmla="*/ 3290886 h 6581771"/>
              <a:gd name="connsiteX4" fmla="*/ 4822031 w 6429375"/>
              <a:gd name="connsiteY4" fmla="*/ 6581771 h 6581771"/>
              <a:gd name="connsiteX5" fmla="*/ 1607344 w 6429375"/>
              <a:gd name="connsiteY5" fmla="*/ 6581771 h 6581771"/>
              <a:gd name="connsiteX6" fmla="*/ 0 w 6429375"/>
              <a:gd name="connsiteY6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558083"/>
              <a:gd name="connsiteY0" fmla="*/ 3290886 h 6581771"/>
              <a:gd name="connsiteX1" fmla="*/ 1275748 w 6558083"/>
              <a:gd name="connsiteY1" fmla="*/ 663191 h 6581771"/>
              <a:gd name="connsiteX2" fmla="*/ 4128694 w 6558083"/>
              <a:gd name="connsiteY2" fmla="*/ 0 h 6581771"/>
              <a:gd name="connsiteX3" fmla="*/ 6390036 w 6558083"/>
              <a:gd name="connsiteY3" fmla="*/ 1822325 h 6581771"/>
              <a:gd name="connsiteX4" fmla="*/ 6429375 w 6558083"/>
              <a:gd name="connsiteY4" fmla="*/ 3290886 h 6581771"/>
              <a:gd name="connsiteX5" fmla="*/ 4822031 w 6558083"/>
              <a:gd name="connsiteY5" fmla="*/ 6581771 h 6581771"/>
              <a:gd name="connsiteX6" fmla="*/ 1607344 w 6558083"/>
              <a:gd name="connsiteY6" fmla="*/ 6581771 h 6581771"/>
              <a:gd name="connsiteX7" fmla="*/ 0 w 6558083"/>
              <a:gd name="connsiteY7" fmla="*/ 3290886 h 6581771"/>
              <a:gd name="connsiteX0" fmla="*/ 0 w 6429375"/>
              <a:gd name="connsiteY0" fmla="*/ 3290886 h 6581771"/>
              <a:gd name="connsiteX1" fmla="*/ 1275748 w 6429375"/>
              <a:gd name="connsiteY1" fmla="*/ 663191 h 6581771"/>
              <a:gd name="connsiteX2" fmla="*/ 4128694 w 6429375"/>
              <a:gd name="connsiteY2" fmla="*/ 0 h 6581771"/>
              <a:gd name="connsiteX3" fmla="*/ 6390036 w 6429375"/>
              <a:gd name="connsiteY3" fmla="*/ 1822325 h 6581771"/>
              <a:gd name="connsiteX4" fmla="*/ 6429375 w 6429375"/>
              <a:gd name="connsiteY4" fmla="*/ 3290886 h 6581771"/>
              <a:gd name="connsiteX5" fmla="*/ 4822031 w 6429375"/>
              <a:gd name="connsiteY5" fmla="*/ 6581771 h 6581771"/>
              <a:gd name="connsiteX6" fmla="*/ 1607344 w 6429375"/>
              <a:gd name="connsiteY6" fmla="*/ 6581771 h 6581771"/>
              <a:gd name="connsiteX7" fmla="*/ 0 w 6429375"/>
              <a:gd name="connsiteY7" fmla="*/ 3290886 h 6581771"/>
              <a:gd name="connsiteX0" fmla="*/ 0 w 6409278"/>
              <a:gd name="connsiteY0" fmla="*/ 3290886 h 6581771"/>
              <a:gd name="connsiteX1" fmla="*/ 1275748 w 6409278"/>
              <a:gd name="connsiteY1" fmla="*/ 663191 h 6581771"/>
              <a:gd name="connsiteX2" fmla="*/ 4128694 w 6409278"/>
              <a:gd name="connsiteY2" fmla="*/ 0 h 6581771"/>
              <a:gd name="connsiteX3" fmla="*/ 6390036 w 6409278"/>
              <a:gd name="connsiteY3" fmla="*/ 1822325 h 6581771"/>
              <a:gd name="connsiteX4" fmla="*/ 6409278 w 6409278"/>
              <a:gd name="connsiteY4" fmla="*/ 4717752 h 6581771"/>
              <a:gd name="connsiteX5" fmla="*/ 4822031 w 6409278"/>
              <a:gd name="connsiteY5" fmla="*/ 6581771 h 6581771"/>
              <a:gd name="connsiteX6" fmla="*/ 1607344 w 6409278"/>
              <a:gd name="connsiteY6" fmla="*/ 6581771 h 6581771"/>
              <a:gd name="connsiteX7" fmla="*/ 0 w 6409278"/>
              <a:gd name="connsiteY7" fmla="*/ 3290886 h 6581771"/>
              <a:gd name="connsiteX0" fmla="*/ 0 w 6409278"/>
              <a:gd name="connsiteY0" fmla="*/ 3290886 h 6581771"/>
              <a:gd name="connsiteX1" fmla="*/ 1275748 w 6409278"/>
              <a:gd name="connsiteY1" fmla="*/ 663191 h 6581771"/>
              <a:gd name="connsiteX2" fmla="*/ 4128694 w 6409278"/>
              <a:gd name="connsiteY2" fmla="*/ 0 h 6581771"/>
              <a:gd name="connsiteX3" fmla="*/ 6390036 w 6409278"/>
              <a:gd name="connsiteY3" fmla="*/ 1822325 h 6581771"/>
              <a:gd name="connsiteX4" fmla="*/ 6409278 w 6409278"/>
              <a:gd name="connsiteY4" fmla="*/ 4717752 h 6581771"/>
              <a:gd name="connsiteX5" fmla="*/ 4822031 w 6409278"/>
              <a:gd name="connsiteY5" fmla="*/ 6581771 h 6581771"/>
              <a:gd name="connsiteX6" fmla="*/ 1607344 w 6409278"/>
              <a:gd name="connsiteY6" fmla="*/ 6581771 h 6581771"/>
              <a:gd name="connsiteX7" fmla="*/ 0 w 6409278"/>
              <a:gd name="connsiteY7" fmla="*/ 3290886 h 6581771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607344 w 6409278"/>
              <a:gd name="connsiteY6" fmla="*/ 6581771 h 6591819"/>
              <a:gd name="connsiteX7" fmla="*/ 0 w 6409278"/>
              <a:gd name="connsiteY7" fmla="*/ 3290886 h 6591819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255652 w 6409278"/>
              <a:gd name="connsiteY6" fmla="*/ 5948725 h 6591819"/>
              <a:gd name="connsiteX7" fmla="*/ 0 w 6409278"/>
              <a:gd name="connsiteY7" fmla="*/ 3290886 h 6591819"/>
              <a:gd name="connsiteX0" fmla="*/ 0 w 6409278"/>
              <a:gd name="connsiteY0" fmla="*/ 3290886 h 6591819"/>
              <a:gd name="connsiteX1" fmla="*/ 1275748 w 6409278"/>
              <a:gd name="connsiteY1" fmla="*/ 663191 h 6591819"/>
              <a:gd name="connsiteX2" fmla="*/ 4128694 w 6409278"/>
              <a:gd name="connsiteY2" fmla="*/ 0 h 6591819"/>
              <a:gd name="connsiteX3" fmla="*/ 6390036 w 6409278"/>
              <a:gd name="connsiteY3" fmla="*/ 1822325 h 6591819"/>
              <a:gd name="connsiteX4" fmla="*/ 6409278 w 6409278"/>
              <a:gd name="connsiteY4" fmla="*/ 4717752 h 6591819"/>
              <a:gd name="connsiteX5" fmla="*/ 4128695 w 6409278"/>
              <a:gd name="connsiteY5" fmla="*/ 6591819 h 6591819"/>
              <a:gd name="connsiteX6" fmla="*/ 1275749 w 6409278"/>
              <a:gd name="connsiteY6" fmla="*/ 5918580 h 6591819"/>
              <a:gd name="connsiteX7" fmla="*/ 0 w 6409278"/>
              <a:gd name="connsiteY7" fmla="*/ 3290886 h 659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9278" h="6591819">
                <a:moveTo>
                  <a:pt x="0" y="3290886"/>
                </a:moveTo>
                <a:lnTo>
                  <a:pt x="1275748" y="663191"/>
                </a:lnTo>
                <a:lnTo>
                  <a:pt x="4128694" y="0"/>
                </a:lnTo>
                <a:lnTo>
                  <a:pt x="6390036" y="1822325"/>
                </a:lnTo>
                <a:cubicBezTo>
                  <a:pt x="6389160" y="3188332"/>
                  <a:pt x="6396165" y="4228232"/>
                  <a:pt x="6409278" y="4717752"/>
                </a:cubicBezTo>
                <a:lnTo>
                  <a:pt x="4128695" y="6591819"/>
                </a:lnTo>
                <a:lnTo>
                  <a:pt x="1275749" y="5918580"/>
                </a:lnTo>
                <a:lnTo>
                  <a:pt x="0" y="3290886"/>
                </a:lnTo>
                <a:close/>
              </a:path>
            </a:pathLst>
          </a:custGeom>
          <a:solidFill>
            <a:srgbClr val="C86432"/>
          </a:solidFill>
          <a:ln>
            <a:noFill/>
          </a:ln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8781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A5BB2234-837D-004E-97D0-1CBBA10FF423}"/>
              </a:ext>
            </a:extLst>
          </p:cNvPr>
          <p:cNvSpPr/>
          <p:nvPr userDrawn="1"/>
        </p:nvSpPr>
        <p:spPr>
          <a:xfrm>
            <a:off x="-9054" y="905347"/>
            <a:ext cx="12201054" cy="5952654"/>
          </a:xfrm>
          <a:prstGeom prst="rect">
            <a:avLst/>
          </a:prstGeom>
          <a:gradFill flip="none" rotWithShape="1">
            <a:gsLst>
              <a:gs pos="0">
                <a:srgbClr val="BECDF7"/>
              </a:gs>
              <a:gs pos="100000">
                <a:srgbClr val="EAEFFC"/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4FCC6-1DB6-42E6-9D09-3479889D575B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08775" y="6434560"/>
            <a:ext cx="34280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0E0BD0EF-94D2-7740-9FD4-5F605ED7E9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3827" y="4597052"/>
            <a:ext cx="6448381" cy="501041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Tx/>
              <a:buFont typeface="Arial" panose="020B0604020202020204" pitchFamily="34" charset="0"/>
              <a:buNone/>
              <a:tabLst/>
              <a:defRPr sz="1600" b="1" i="0" cap="all" spc="300" baseline="0">
                <a:solidFill>
                  <a:srgbClr val="2A3170"/>
                </a:solidFill>
              </a:defRPr>
            </a:lvl1pPr>
            <a:lvl2pPr>
              <a:defRPr sz="1600" b="1" i="0" cap="all">
                <a:solidFill>
                  <a:schemeClr val="bg1"/>
                </a:solidFill>
              </a:defRPr>
            </a:lvl2pPr>
            <a:lvl3pPr>
              <a:defRPr sz="1600" b="1" i="0" cap="all">
                <a:solidFill>
                  <a:schemeClr val="bg1"/>
                </a:solidFill>
              </a:defRPr>
            </a:lvl3pPr>
            <a:lvl4pPr>
              <a:defRPr sz="1600" b="1" i="0" cap="all">
                <a:solidFill>
                  <a:schemeClr val="bg1"/>
                </a:solidFill>
              </a:defRPr>
            </a:lvl4pPr>
            <a:lvl5pPr>
              <a:defRPr sz="1600" b="1" i="0" cap="all">
                <a:solidFill>
                  <a:schemeClr val="bg1"/>
                </a:solidFill>
              </a:defRPr>
            </a:lvl5pPr>
          </a:lstStyle>
          <a:p>
            <a:r>
              <a:rPr lang="en-US" sz="2000" b="1" i="0" cap="all" spc="300" baseline="0" dirty="0"/>
              <a:t>Click to edit Master subtitle style</a:t>
            </a:r>
          </a:p>
          <a:p>
            <a:endParaRPr lang="nl-NL" sz="1600" b="1" i="0" cap="all" spc="300" baseline="0" dirty="0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4D26EE48-D21F-B542-90B8-23DE5CA8BF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33827" y="5008904"/>
            <a:ext cx="6589920" cy="512763"/>
          </a:xfrm>
        </p:spPr>
        <p:txBody>
          <a:bodyPr>
            <a:noAutofit/>
          </a:bodyPr>
          <a:lstStyle>
            <a:lvl1pPr marL="0" indent="0">
              <a:buNone/>
              <a:defRPr sz="1400" cap="none" spc="100" baseline="0">
                <a:solidFill>
                  <a:srgbClr val="C86432"/>
                </a:solidFill>
              </a:defRPr>
            </a:lvl1pPr>
            <a:lvl2pPr>
              <a:defRPr sz="1600" cap="all" spc="300" baseline="0">
                <a:solidFill>
                  <a:schemeClr val="bg1"/>
                </a:solidFill>
              </a:defRPr>
            </a:lvl2pPr>
            <a:lvl3pPr>
              <a:defRPr sz="1600" cap="all" spc="300" baseline="0">
                <a:solidFill>
                  <a:schemeClr val="bg1"/>
                </a:solidFill>
              </a:defRPr>
            </a:lvl3pPr>
            <a:lvl4pPr>
              <a:defRPr sz="1600" cap="all" spc="300" baseline="0">
                <a:solidFill>
                  <a:schemeClr val="bg1"/>
                </a:solidFill>
              </a:defRPr>
            </a:lvl4pPr>
            <a:lvl5pPr>
              <a:defRPr sz="1600" cap="all" spc="3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ABE27530-9FE1-054C-BDD2-8ADF6B7E3806}"/>
              </a:ext>
            </a:extLst>
          </p:cNvPr>
          <p:cNvSpPr/>
          <p:nvPr userDrawn="1"/>
        </p:nvSpPr>
        <p:spPr>
          <a:xfrm>
            <a:off x="7382208" y="1354111"/>
            <a:ext cx="4654439" cy="465443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schemeClr val="bg1">
                <a:lumMod val="75000"/>
                <a:alpha val="7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ijdelijke aanduiding voor afbeelding 21">
            <a:extLst>
              <a:ext uri="{FF2B5EF4-FFF2-40B4-BE49-F238E27FC236}">
                <a16:creationId xmlns:a16="http://schemas.microsoft.com/office/drawing/2014/main" id="{F62FF494-DF78-C441-B87F-8B771E983F7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70442" y="2367492"/>
            <a:ext cx="2466975" cy="2466975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4" name="Tijdelijke aanduiding voor tekst 23">
            <a:extLst>
              <a:ext uri="{FF2B5EF4-FFF2-40B4-BE49-F238E27FC236}">
                <a16:creationId xmlns:a16="http://schemas.microsoft.com/office/drawing/2014/main" id="{1FBBD17E-2E43-7446-A5F2-436E4025D4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8050" y="3343762"/>
            <a:ext cx="6745288" cy="1403350"/>
          </a:xfrm>
        </p:spPr>
        <p:txBody>
          <a:bodyPr>
            <a:noAutofit/>
          </a:bodyPr>
          <a:lstStyle>
            <a:lvl1pPr marL="0" indent="0">
              <a:buNone/>
              <a:defRPr sz="4000" baseline="0">
                <a:solidFill>
                  <a:srgbClr val="2A3170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88159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DA9639-38D2-4CD4-A861-F6B4C6CB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986341"/>
            <a:ext cx="10202248" cy="132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F00B1-16C1-47B3-A7A0-B7146831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825" y="2346549"/>
            <a:ext cx="10192198" cy="3783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F9501-5B6B-4DAF-B59D-3C129ED80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17000" y="6433202"/>
            <a:ext cx="2374150" cy="367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spc="5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6C47ED7-7203-4D9F-A83F-00B25EF59D5C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85DBD-B7AE-41D8-8CF1-B21CD58E1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1150" y="6433203"/>
            <a:ext cx="693263" cy="367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E43ADEB1-A392-A742-B457-0C7225136F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alphaModFix amt="11000"/>
          </a:blip>
          <a:srcRect r="24122" b="15345"/>
          <a:stretch/>
        </p:blipFill>
        <p:spPr>
          <a:xfrm>
            <a:off x="7373743" y="1353381"/>
            <a:ext cx="4818257" cy="5504620"/>
          </a:xfrm>
          <a:prstGeom prst="rect">
            <a:avLst/>
          </a:prstGeom>
        </p:spPr>
      </p:pic>
      <p:sp>
        <p:nvSpPr>
          <p:cNvPr id="12" name="Rechthoek 11">
            <a:extLst>
              <a:ext uri="{FF2B5EF4-FFF2-40B4-BE49-F238E27FC236}">
                <a16:creationId xmlns:a16="http://schemas.microsoft.com/office/drawing/2014/main" id="{C13C93B7-6365-8448-A0F1-2A23A7121A5E}"/>
              </a:ext>
            </a:extLst>
          </p:cNvPr>
          <p:cNvSpPr/>
          <p:nvPr userDrawn="1"/>
        </p:nvSpPr>
        <p:spPr>
          <a:xfrm>
            <a:off x="0" y="0"/>
            <a:ext cx="12192000" cy="9061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25400" dir="5400000" algn="t" rotWithShape="0">
              <a:prstClr val="black">
                <a:alpha val="1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6553C025-7DDF-0D43-BABA-3DB79F7AA7EF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/>
          <a:stretch/>
        </p:blipFill>
        <p:spPr>
          <a:xfrm>
            <a:off x="909300" y="131032"/>
            <a:ext cx="4921251" cy="762793"/>
          </a:xfrm>
          <a:prstGeom prst="rect">
            <a:avLst/>
          </a:prstGeom>
        </p:spPr>
      </p:pic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9F395EE3-CC20-D94D-974C-3061DAAF6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882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378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08" r:id="rId2"/>
    <p:sldLayoutId id="2147483710" r:id="rId3"/>
    <p:sldLayoutId id="2147483711" r:id="rId4"/>
    <p:sldLayoutId id="2147483722" r:id="rId5"/>
    <p:sldLayoutId id="2147483726" r:id="rId6"/>
    <p:sldLayoutId id="2147483727" r:id="rId7"/>
    <p:sldLayoutId id="2147483729" r:id="rId8"/>
    <p:sldLayoutId id="2147483720" r:id="rId9"/>
    <p:sldLayoutId id="2147483730" r:id="rId10"/>
    <p:sldLayoutId id="2147483713" r:id="rId11"/>
    <p:sldLayoutId id="2147483714" r:id="rId12"/>
    <p:sldLayoutId id="2147483719" r:id="rId13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rgbClr val="2A3170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rgbClr val="192556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rgbClr val="192556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rgbClr val="192556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rgbClr val="192556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rgbClr val="192556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etten.overheid.nl/BWBR0015738/2026-01-01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microsoft.com/office/2018/10/relationships/comments" Target="../comments/modernComment_188_33FF7AA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microsoft.com/office/2018/10/relationships/comments" Target="../comments/modernComment_160_DDE0DA9.xml"/><Relationship Id="rId7" Type="http://schemas.openxmlformats.org/officeDocument/2006/relationships/hyperlink" Target="mailto:k.stoffels@nvvk.nl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hyperlink" Target="mailto:info@bureauwsnp.nl" TargetMode="External"/><Relationship Id="rId5" Type="http://schemas.openxmlformats.org/officeDocument/2006/relationships/hyperlink" Target="https://www.nvvk.nl/page/1439/2023/07/13/VTLB-calculator-en-rapport-juli-2023-beschikbaar-3?originNode=1420" TargetMode="External"/><Relationship Id="rId4" Type="http://schemas.openxmlformats.org/officeDocument/2006/relationships/hyperlink" Target="https://www.bureauwsnp.nl/vtlb/vtlb-calculator/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reauwsnp.nl/bibliotheek/webinars-publicaties/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82" y="1677809"/>
            <a:ext cx="11241178" cy="2453197"/>
          </a:xfrm>
        </p:spPr>
        <p:txBody>
          <a:bodyPr>
            <a:normAutofit fontScale="90000"/>
          </a:bodyPr>
          <a:lstStyle/>
          <a:p>
            <a:r>
              <a:rPr lang="nl-NL" dirty="0"/>
              <a:t>Webcollege vtlb 1.1.2026 van de NVVK en Bureau WSNP:</a:t>
            </a:r>
            <a:br>
              <a:rPr lang="nl-NL" dirty="0"/>
            </a:br>
            <a:r>
              <a:rPr lang="nl-NL" dirty="0"/>
              <a:t> </a:t>
            </a:r>
            <a:br>
              <a:rPr lang="nl-NL" dirty="0"/>
            </a:br>
            <a:r>
              <a:rPr lang="nl-NL" sz="3100" dirty="0"/>
              <a:t>deel A:  Wijzigingen in de beslagvrije voet en het vtlb per januari 2026</a:t>
            </a:r>
            <a:br>
              <a:rPr lang="nl-NL" sz="3100" dirty="0"/>
            </a:br>
            <a:r>
              <a:rPr lang="nl-NL" sz="3100" dirty="0">
                <a:solidFill>
                  <a:srgbClr val="002060"/>
                </a:solidFill>
              </a:rPr>
              <a:t>deel B:  Aanleiding en noodzaak herberekening vtlb</a:t>
            </a:r>
            <a:br>
              <a:rPr lang="nl-NL" sz="3100" dirty="0">
                <a:solidFill>
                  <a:srgbClr val="002060"/>
                </a:solidFill>
              </a:rPr>
            </a:br>
            <a:r>
              <a:rPr lang="nl-NL" sz="3100" dirty="0">
                <a:solidFill>
                  <a:srgbClr val="002060"/>
                </a:solidFill>
              </a:rPr>
              <a:t>deel C:  Ontwikkelingen webbased vtlb-calculator</a:t>
            </a:r>
            <a:br>
              <a:rPr lang="nl-NL" sz="3100" dirty="0">
                <a:solidFill>
                  <a:srgbClr val="002060"/>
                </a:solidFill>
              </a:rPr>
            </a:br>
            <a:br>
              <a:rPr lang="nl-NL" sz="3100" dirty="0">
                <a:solidFill>
                  <a:srgbClr val="002060"/>
                </a:solidFill>
              </a:rPr>
            </a:br>
            <a:r>
              <a:rPr lang="nl-NL" sz="31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0410" y="5010724"/>
            <a:ext cx="10177196" cy="501041"/>
          </a:xfrm>
        </p:spPr>
        <p:txBody>
          <a:bodyPr/>
          <a:lstStyle/>
          <a:p>
            <a:r>
              <a:rPr lang="nl-NL" dirty="0"/>
              <a:t>Presentatoren:</a:t>
            </a:r>
          </a:p>
          <a:p>
            <a:r>
              <a:rPr lang="nl-NL" dirty="0" err="1"/>
              <a:t>PaulinE</a:t>
            </a:r>
            <a:r>
              <a:rPr lang="nl-NL" dirty="0"/>
              <a:t> de wit-van SCHIE (RVR/Bureau Wsnp)</a:t>
            </a:r>
            <a:br>
              <a:rPr lang="nl-NL" dirty="0"/>
            </a:br>
            <a:r>
              <a:rPr lang="nl-NL" dirty="0"/>
              <a:t>Karen Stoffels-Montfoort (NVVK)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1246" y="4261787"/>
            <a:ext cx="8794784" cy="487375"/>
          </a:xfrm>
        </p:spPr>
        <p:txBody>
          <a:bodyPr/>
          <a:lstStyle/>
          <a:p>
            <a:pPr>
              <a:buClr>
                <a:srgbClr val="C86432"/>
              </a:buClr>
            </a:pPr>
            <a:br>
              <a:rPr lang="nl-NL" dirty="0"/>
            </a:br>
            <a:endParaRPr lang="nl-NL" dirty="0"/>
          </a:p>
          <a:p>
            <a:pPr>
              <a:buClr>
                <a:srgbClr val="C86432"/>
              </a:buClr>
            </a:pPr>
            <a:endParaRPr lang="nl-NL" dirty="0"/>
          </a:p>
          <a:p>
            <a:pPr>
              <a:buClr>
                <a:srgbClr val="C86432"/>
              </a:buClr>
            </a:pPr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EC5C68-8F0D-3151-82CA-24DA51671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1A09DE6-415A-8998-EE53-974F69590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99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FF6D4-F8FD-911E-B1AE-B100A5F74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45A0EC-E934-0467-082F-A70217A918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6FF93C-51C3-DAF2-071E-F4BB6EBD5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A4DCC04-CBDC-0934-B7DC-AEB6383A6C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1849123"/>
            <a:ext cx="10177196" cy="4480570"/>
          </a:xfrm>
        </p:spPr>
        <p:txBody>
          <a:bodyPr/>
          <a:lstStyle/>
          <a:p>
            <a:r>
              <a:rPr lang="nl-NL" sz="2400" u="sng" dirty="0"/>
              <a:t>Voorbeeld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Alleenstaande ouder, 2 kinderen van 11 en 8, fiscaal jaarinkomen van € 56.576, huur van € 1.100.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Compensatiekop in juli 2025: 	€ 931 (en geen huurtoeslag)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Compensatiekop in januari 2026: 	€ 754 (wel € 78,- huurtoeslag)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Besteedbaar inkomen is € 99,- lager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7D53EF-DBAF-79DD-CC82-228B50645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CD7EF9-376E-04DE-629A-72F00D8FB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3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609600"/>
            <a:ext cx="10700740" cy="1549043"/>
          </a:xfrm>
        </p:spPr>
        <p:txBody>
          <a:bodyPr>
            <a:normAutofit/>
          </a:bodyPr>
          <a:lstStyle/>
          <a:p>
            <a:r>
              <a:rPr lang="nl-NL" dirty="0">
                <a:latin typeface="Barlow"/>
                <a:ea typeface="Calibri"/>
                <a:cs typeface="Times New Roman"/>
              </a:rPr>
              <a:t>2. Bedragen maximale beslagvrije voet</a:t>
            </a:r>
            <a:endParaRPr lang="en-US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09" y="2571013"/>
            <a:ext cx="9435225" cy="41531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/>
          </a:p>
          <a:p>
            <a:endParaRPr lang="nl-NL"/>
          </a:p>
          <a:p>
            <a:r>
              <a:rPr lang="nl-NL"/>
              <a:t> </a:t>
            </a:r>
          </a:p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C2CEF0-E6B4-D4FE-9FC0-2FD77A3543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A4634-6DE3-F48A-9C82-D571850B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BB67F549-1FC3-8A2C-2870-CD7A7174D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03819"/>
              </p:ext>
            </p:extLst>
          </p:nvPr>
        </p:nvGraphicFramePr>
        <p:xfrm>
          <a:off x="800850" y="1895477"/>
          <a:ext cx="9712127" cy="4352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1911">
                  <a:extLst>
                    <a:ext uri="{9D8B030D-6E8A-4147-A177-3AD203B41FA5}">
                      <a16:colId xmlns:a16="http://schemas.microsoft.com/office/drawing/2014/main" val="3010456269"/>
                    </a:ext>
                  </a:extLst>
                </a:gridCol>
                <a:gridCol w="1941911">
                  <a:extLst>
                    <a:ext uri="{9D8B030D-6E8A-4147-A177-3AD203B41FA5}">
                      <a16:colId xmlns:a16="http://schemas.microsoft.com/office/drawing/2014/main" val="1724452923"/>
                    </a:ext>
                  </a:extLst>
                </a:gridCol>
                <a:gridCol w="1942768">
                  <a:extLst>
                    <a:ext uri="{9D8B030D-6E8A-4147-A177-3AD203B41FA5}">
                      <a16:colId xmlns:a16="http://schemas.microsoft.com/office/drawing/2014/main" val="2267479693"/>
                    </a:ext>
                  </a:extLst>
                </a:gridCol>
                <a:gridCol w="1962903">
                  <a:extLst>
                    <a:ext uri="{9D8B030D-6E8A-4147-A177-3AD203B41FA5}">
                      <a16:colId xmlns:a16="http://schemas.microsoft.com/office/drawing/2014/main" val="2202309387"/>
                    </a:ext>
                  </a:extLst>
                </a:gridCol>
                <a:gridCol w="1922634">
                  <a:extLst>
                    <a:ext uri="{9D8B030D-6E8A-4147-A177-3AD203B41FA5}">
                      <a16:colId xmlns:a16="http://schemas.microsoft.com/office/drawing/2014/main" val="1462300298"/>
                    </a:ext>
                  </a:extLst>
                </a:gridCol>
              </a:tblGrid>
              <a:tr h="7175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Juli 2025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kern="100" dirty="0">
                          <a:effectLst/>
                        </a:rPr>
                        <a:t>Januari 2026</a:t>
                      </a:r>
                      <a:endParaRPr lang="nl-NL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Verschil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Bruto jaarinkomen, plm.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578436"/>
                  </a:ext>
                </a:extLst>
              </a:tr>
              <a:tr h="7175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nl-NL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nl-N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214634"/>
                  </a:ext>
                </a:extLst>
              </a:tr>
              <a:tr h="7175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Alleenstaande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€ 2.093,67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kern="100" dirty="0">
                          <a:effectLst/>
                        </a:rPr>
                        <a:t>€ 2.191,42</a:t>
                      </a:r>
                      <a:endParaRPr lang="nl-NL" sz="2000" b="0" i="0" u="none" strike="noStrike" kern="100" noProof="0" dirty="0">
                        <a:solidFill>
                          <a:srgbClr val="C76432"/>
                        </a:solidFill>
                        <a:effectLst/>
                        <a:latin typeface="Barlo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>
                          <a:effectLst/>
                        </a:rPr>
                        <a:t>€    97,75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&gt;€ 55.884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1322994"/>
                  </a:ext>
                </a:extLst>
              </a:tr>
              <a:tr h="7651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Alleenstaande ouder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€ 2.264,67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kern="100" dirty="0">
                          <a:effectLst/>
                        </a:rPr>
                        <a:t>€ 2.526,69</a:t>
                      </a:r>
                      <a:endParaRPr lang="nl-NL" sz="2000" b="0" i="0" u="none" strike="noStrike" kern="100" noProof="0" dirty="0">
                        <a:solidFill>
                          <a:srgbClr val="C76432"/>
                        </a:solidFill>
                        <a:effectLst/>
                        <a:latin typeface="Barlo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€  262,02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&gt;€ 82.380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0147142"/>
                  </a:ext>
                </a:extLst>
              </a:tr>
              <a:tr h="7175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Paar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€ 2.771,07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kern="100" dirty="0">
                          <a:effectLst/>
                        </a:rPr>
                        <a:t>€ 2.881,41</a:t>
                      </a:r>
                      <a:endParaRPr lang="nl-NL" sz="2000" b="0" i="0" u="none" strike="noStrike" kern="100" noProof="0" dirty="0">
                        <a:solidFill>
                          <a:srgbClr val="C76432"/>
                        </a:solidFill>
                        <a:effectLst/>
                        <a:latin typeface="Barlo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€  110,34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&gt;€ 71.436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1683715"/>
                  </a:ext>
                </a:extLst>
              </a:tr>
              <a:tr h="7175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Paar met kinderen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€ 2.877,00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kern="100" dirty="0">
                          <a:effectLst/>
                        </a:rPr>
                        <a:t>€ 3.155,31</a:t>
                      </a:r>
                      <a:endParaRPr lang="nl-NL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</a:rPr>
                        <a:t>€  278,31</a:t>
                      </a:r>
                      <a:endParaRPr lang="nl-N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600" kern="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&gt;€ 82.380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0723764"/>
                  </a:ext>
                </a:extLst>
              </a:tr>
            </a:tbl>
          </a:graphicData>
        </a:graphic>
      </p:graphicFrame>
      <p:sp>
        <p:nvSpPr>
          <p:cNvPr id="13" name="Rectangle 2">
            <a:extLst>
              <a:ext uri="{FF2B5EF4-FFF2-40B4-BE49-F238E27FC236}">
                <a16:creationId xmlns:a16="http://schemas.microsoft.com/office/drawing/2014/main" id="{3D03C26E-37A6-44FC-1BBD-11F2E2F50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488" y="29749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15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28391-AE82-3FF7-6701-FB72904B5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38BB7A-B47B-6DD5-F8AB-66BD90C52C6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003823-D486-6516-68A0-2617AA01D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2. Wijziging normbedragen in januari 2026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880657F-EE91-683D-60D1-100A269753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1" y="1690079"/>
            <a:ext cx="9957924" cy="463961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dirty="0">
                <a:latin typeface="Barlow"/>
              </a:rPr>
              <a:t>Wat valt op?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b="1" dirty="0">
                <a:latin typeface="Barlow"/>
              </a:rPr>
              <a:t>Maximale beslagvrije voet bij alleenstaande ouders en paren met kinderen fors hoger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b="1" dirty="0">
                <a:latin typeface="Barlow"/>
              </a:rPr>
              <a:t>Inkomen waarbij max bvv wordt bereikt is daaraan gerelateerd ook fors  hoger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>
                <a:latin typeface="Barlow"/>
              </a:rPr>
              <a:t>Meeste schuldenaren vallen in groep 1 of 2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>
                <a:latin typeface="Barlow"/>
              </a:rPr>
              <a:t>Bij inkomen boven € 46,681/€ 60.141 geen recht op HT en ZT, wel KGB. Als inkomen stijgt, wordt beslagvrije voet hoger. Dit compenseert dan (deels) lager bedrag aan KGB.</a:t>
            </a:r>
          </a:p>
          <a:p>
            <a:endParaRPr lang="nl-NL" dirty="0">
              <a:highlight>
                <a:srgbClr val="FFFF00"/>
              </a:highlight>
            </a:endParaRPr>
          </a:p>
          <a:p>
            <a:endParaRPr lang="nl-NL" dirty="0"/>
          </a:p>
          <a:p>
            <a:r>
              <a:rPr lang="nl-NL" dirty="0">
                <a:latin typeface="Barlow"/>
              </a:rPr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CC88354-DD25-130F-0144-D7E1E5542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77C34C-8AA5-F853-6BB6-79FD916F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5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 fontScale="90000"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3. Netto vakantiegeld in de Vtlb-berekening bij laag inkomen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438968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spc="0" dirty="0">
                <a:latin typeface="Barlow" panose="00000500000000000000" pitchFamily="2" charset="0"/>
              </a:rPr>
              <a:t>Netto bedrag aan vakantiegeld niet eenvoudig vast te stellen. Vtlb-calculator gaat al 20 jaar uit van bijstandsnorm, op advies van de werkgroep. Dit is ongeveer 5% van het netto inkomen. Dat klopt vaak wel.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spc="0" dirty="0">
                <a:latin typeface="Barlow" panose="00000500000000000000" pitchFamily="2" charset="0"/>
              </a:rPr>
              <a:t>MAAR: dit percentage is hoger bij :</a:t>
            </a:r>
          </a:p>
          <a:p>
            <a:pPr marL="971550" lvl="1" indent="-285750"/>
            <a:r>
              <a:rPr lang="nl-NL" sz="2400" cap="none" spc="0" dirty="0">
                <a:solidFill>
                  <a:schemeClr val="accent4"/>
                </a:solidFill>
                <a:latin typeface="Barlow" panose="00000500000000000000" pitchFamily="2" charset="0"/>
              </a:rPr>
              <a:t>Laag inkomen </a:t>
            </a:r>
            <a:r>
              <a:rPr lang="nl-NL" sz="2400" b="1" cap="none" spc="0" dirty="0">
                <a:solidFill>
                  <a:schemeClr val="accent4"/>
                </a:solidFill>
                <a:latin typeface="Barlow" panose="00000500000000000000" pitchFamily="2" charset="0"/>
              </a:rPr>
              <a:t>uit arbeid </a:t>
            </a:r>
            <a:r>
              <a:rPr lang="nl-NL" sz="2400" cap="none" spc="0" dirty="0">
                <a:solidFill>
                  <a:schemeClr val="accent4"/>
                </a:solidFill>
                <a:latin typeface="Barlow" panose="00000500000000000000" pitchFamily="2" charset="0"/>
              </a:rPr>
              <a:t>(in 2026: lager dan € 2.175,48) </a:t>
            </a:r>
          </a:p>
          <a:p>
            <a:pPr marL="971550" lvl="1" indent="-285750"/>
            <a:r>
              <a:rPr lang="nl-NL" sz="2400" cap="none" spc="0" dirty="0">
                <a:solidFill>
                  <a:schemeClr val="accent4"/>
                </a:solidFill>
                <a:latin typeface="Barlow" panose="00000500000000000000" pitchFamily="2" charset="0"/>
              </a:rPr>
              <a:t>Inkomen uit vroegere arbeid</a:t>
            </a:r>
          </a:p>
          <a:p>
            <a:pPr marL="971550" lvl="1" indent="-285750"/>
            <a:r>
              <a:rPr lang="nl-NL" sz="2400" cap="none" spc="0" dirty="0">
                <a:solidFill>
                  <a:schemeClr val="accent4"/>
                </a:solidFill>
                <a:latin typeface="Barlow" panose="00000500000000000000" pitchFamily="2" charset="0"/>
              </a:rPr>
              <a:t>dus niet een PW- uitkering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spc="0" dirty="0">
                <a:latin typeface="Barlow" panose="00000500000000000000" pitchFamily="2" charset="0"/>
              </a:rPr>
              <a:t>Percentages terug te vinden in artikel 11 en 12 van Regeling Participatiewet </a:t>
            </a:r>
          </a:p>
          <a:p>
            <a:r>
              <a:rPr lang="nl-NL" sz="1800" dirty="0">
                <a:hlinkClick r:id="rId2"/>
              </a:rPr>
              <a:t>wetten.nl - Regeling - Regeling Participatiewet, IOAW en IOAZ - BWBR0015738</a:t>
            </a:r>
            <a:endParaRPr lang="nl-NL" sz="1800" cap="none" spc="0" dirty="0">
              <a:solidFill>
                <a:schemeClr val="accent4"/>
              </a:solidFill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C2CEF0-E6B4-D4FE-9FC0-2FD77A3543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A4634-6DE3-F48A-9C82-D571850B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35D1B-D6D3-C2A5-0624-D66E6B9B0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CF8584-0227-009D-ED47-B59B8E4EFD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541ACD0-9AE8-E04A-C05C-639A404C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 fontScale="90000"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3. Netto vakantiegeld in de vtlb-berekening bij laag inkomen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99FE950-1A89-A6DE-4013-72A959182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438968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b="1" dirty="0">
                <a:latin typeface="Barlow"/>
              </a:rPr>
              <a:t>Inkomen uit tegenwoordige arbeid-januari 2026</a:t>
            </a:r>
            <a:endParaRPr lang="nl-NL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Barlow"/>
              </a:rPr>
              <a:t>Rekening houdend met arbeidskorting en algemene heffingskorting, </a:t>
            </a:r>
            <a:endParaRPr lang="nl-NL" sz="2400" dirty="0">
              <a:highlight>
                <a:srgbClr val="FFFF00"/>
              </a:highlight>
              <a:latin typeface="Barlow"/>
            </a:endParaRPr>
          </a:p>
          <a:p>
            <a:pPr marL="285750" indent="-285750">
              <a:buChar char="•"/>
            </a:pPr>
            <a:endParaRPr lang="nl-NL" dirty="0">
              <a:latin typeface="Barlow"/>
            </a:endParaRP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90C08FF-B136-D7CE-2A97-B675411A5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DBB32A-1650-1A36-078A-97DD4C83A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14</a:t>
            </a:fld>
            <a:endParaRPr lang="en-US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6D6C6325-0A98-567D-8A51-F33EFFAFF5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272" y="3030514"/>
            <a:ext cx="6820491" cy="194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2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60A06-4BA2-6887-AD6D-D5E65E57C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8C1481-54FE-1863-2C1D-D612B06BE2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72254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2097B6-213C-CD35-F10A-322EC53C2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 fontScale="90000"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3. Netto vakantiegeld in de Vtlb-berekening bij laag inkomen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B766B70-2091-FFB4-154D-EBD8B9EB5EE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438968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b="1" dirty="0">
                <a:latin typeface="Barlow"/>
              </a:rPr>
              <a:t>Inkomen uit loon uit vroegere – artikel 12-januari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Barlow"/>
              </a:rPr>
              <a:t>Rekening houdend met en algemene heffingskorting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i="1" dirty="0">
              <a:highlight>
                <a:srgbClr val="FFFF00"/>
              </a:highlight>
              <a:latin typeface="Barlow"/>
            </a:endParaRP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DB6242D-FDED-7CB5-F4AC-1A8113379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523C2C-54B1-4D2D-AFCF-AF33E55FB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15</a:t>
            </a:fld>
            <a:endParaRPr lang="en-US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1C66AAA-A0DC-0A7F-155C-B26C15566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895" y="2943107"/>
            <a:ext cx="6767146" cy="222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02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17AD6-5720-3301-2DA1-2580AE218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1057979"/>
            <a:ext cx="9914859" cy="965374"/>
          </a:xfrm>
        </p:spPr>
        <p:txBody>
          <a:bodyPr/>
          <a:lstStyle/>
          <a:p>
            <a:r>
              <a:rPr lang="nl-NL" dirty="0"/>
              <a:t>Twee voorbeelden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386497-DB24-95D2-7A05-BF08BF513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838529"/>
            <a:ext cx="10214043" cy="420446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nl-NL" dirty="0">
                <a:solidFill>
                  <a:schemeClr val="accent4"/>
                </a:solidFill>
                <a:latin typeface="Barlow"/>
              </a:rPr>
              <a:t>Joris (40 jaar) werkt 32 uur per week tegen het minimumloon. Hij verdient netto € 1.914,-.</a:t>
            </a:r>
            <a:endParaRPr lang="nl-NL" dirty="0">
              <a:solidFill>
                <a:schemeClr val="accent4"/>
              </a:solidFill>
            </a:endParaRPr>
          </a:p>
          <a:p>
            <a:pPr>
              <a:lnSpc>
                <a:spcPct val="100000"/>
              </a:lnSpc>
            </a:pPr>
            <a:r>
              <a:rPr lang="nl-NL" dirty="0">
                <a:solidFill>
                  <a:schemeClr val="accent4"/>
                </a:solidFill>
                <a:latin typeface="Barlow"/>
              </a:rPr>
              <a:t>Zijn netto vakantiegeld is dan 8% van € 1.914 minus  -/- € 2,67= € 150,45</a:t>
            </a:r>
            <a:endParaRPr lang="nl-NL" dirty="0">
              <a:solidFill>
                <a:schemeClr val="accent4"/>
              </a:solidFill>
            </a:endParaRPr>
          </a:p>
          <a:p>
            <a:pPr>
              <a:lnSpc>
                <a:spcPct val="100000"/>
              </a:lnSpc>
            </a:pPr>
            <a:r>
              <a:rPr lang="nl-NL" dirty="0">
                <a:solidFill>
                  <a:schemeClr val="accent4"/>
                </a:solidFill>
                <a:latin typeface="Barlow"/>
              </a:rPr>
              <a:t>In vtlb-calculator wordt € 100,74 berekend, een verschil van </a:t>
            </a:r>
            <a:r>
              <a:rPr lang="nl-NL" b="1" dirty="0">
                <a:solidFill>
                  <a:schemeClr val="accent4"/>
                </a:solidFill>
                <a:latin typeface="Barlow"/>
              </a:rPr>
              <a:t>€ 49,71</a:t>
            </a:r>
            <a:endParaRPr lang="nl-NL" b="1" dirty="0">
              <a:solidFill>
                <a:schemeClr val="accent4"/>
              </a:solidFill>
            </a:endParaRPr>
          </a:p>
          <a:p>
            <a:pPr>
              <a:lnSpc>
                <a:spcPct val="100000"/>
              </a:lnSpc>
            </a:pPr>
            <a:endParaRPr lang="nl-NL" dirty="0">
              <a:solidFill>
                <a:schemeClr val="accent4"/>
              </a:solidFill>
              <a:latin typeface="Barlow"/>
            </a:endParaRPr>
          </a:p>
          <a:p>
            <a:r>
              <a:rPr lang="nl-NL" dirty="0">
                <a:solidFill>
                  <a:schemeClr val="accent4"/>
                </a:solidFill>
                <a:latin typeface="Barlow"/>
              </a:rPr>
              <a:t>Lisa heeft een Wajonguitkering van € 1.331,- netto per maand</a:t>
            </a:r>
          </a:p>
          <a:p>
            <a:r>
              <a:rPr lang="nl-NL" dirty="0">
                <a:solidFill>
                  <a:schemeClr val="accent4"/>
                </a:solidFill>
                <a:latin typeface="Barlow"/>
              </a:rPr>
              <a:t>Haar netto vakantiegeld is 8% van € 1.331,- minus € 20,77 = € 85,71</a:t>
            </a:r>
          </a:p>
          <a:p>
            <a:r>
              <a:rPr lang="nl-NL" dirty="0">
                <a:solidFill>
                  <a:schemeClr val="accent4"/>
                </a:solidFill>
                <a:latin typeface="Barlow"/>
              </a:rPr>
              <a:t>In vtlb-calculator wordt € 68,47 berekend, een verschil van </a:t>
            </a:r>
            <a:r>
              <a:rPr lang="nl-NL" b="1" dirty="0">
                <a:solidFill>
                  <a:schemeClr val="accent4"/>
                </a:solidFill>
                <a:latin typeface="Barlow"/>
              </a:rPr>
              <a:t>€ 17,24</a:t>
            </a:r>
          </a:p>
          <a:p>
            <a:pPr marL="0" indent="0">
              <a:buNone/>
            </a:pPr>
            <a:r>
              <a:rPr lang="nl-NL" sz="2400" b="1" dirty="0">
                <a:solidFill>
                  <a:schemeClr val="accent4"/>
                </a:solidFill>
                <a:latin typeface="Barlow"/>
              </a:rPr>
              <a:t>Let op</a:t>
            </a:r>
            <a:r>
              <a:rPr lang="nl-NL" sz="2400" dirty="0">
                <a:solidFill>
                  <a:schemeClr val="accent4"/>
                </a:solidFill>
                <a:latin typeface="Barlow"/>
              </a:rPr>
              <a:t>: geldt niet voor bijstandsuitkeringen, percentage vakantiegeld is altijd 5%</a:t>
            </a:r>
            <a:endParaRPr lang="nl-NL" sz="2400" dirty="0">
              <a:solidFill>
                <a:schemeClr val="accent4"/>
              </a:solidFill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4677454-E86C-338A-71A4-CB1098860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48280-16E4-062B-BDC8-47D949D32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29FE8D-F5C3-3FA8-97DB-F27BBDDFA84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AD18E2-FC21-A98D-39FD-9CD9CBE1E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 fontScale="90000"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3. Netto vakantiegeld in de Vtlb-berekening bij laag inkomen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B722B2D-AB2F-18A1-38AE-6E325E6AB7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438968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spc="0" dirty="0">
                <a:latin typeface="Barlow"/>
              </a:rPr>
              <a:t>In Wsnp en bij een SB is een hoger bedrag  aan netto vakantiegeld dan volgens vtlb-uitdraai  geen probleem.  Bij uitbetaling VT moet het meerdere (boven te behouden) vakantiegeld worden afgedragen.</a:t>
            </a:r>
          </a:p>
          <a:p>
            <a:r>
              <a:rPr lang="nl-NL" sz="2400" spc="0" dirty="0">
                <a:latin typeface="Barlow"/>
              </a:rPr>
              <a:t>Maar bij een SK of een SA, als aanbod gedaan wordt op basis van vtlb-uitdraai, dan moet netto vakantiegeld overeenkomen met de werkelijkheid:</a:t>
            </a:r>
          </a:p>
          <a:p>
            <a:r>
              <a:rPr lang="nl-NL" sz="2300" spc="0" dirty="0">
                <a:latin typeface="Barlow"/>
              </a:rPr>
              <a:t>Als het vakantiegeld bekend en stabiel is: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300" spc="0" dirty="0">
                <a:latin typeface="Barlow"/>
              </a:rPr>
              <a:t>Afwijkend bedrag invullen in veld ‘handmatige invoer netto vakantiegeld’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300" spc="0" dirty="0">
                <a:latin typeface="Barlow"/>
              </a:rPr>
              <a:t>Handmatige invoer is terug te zien op de vtlb-uitdraai.</a:t>
            </a:r>
            <a:br>
              <a:rPr lang="nl-NL" sz="2300" spc="0" dirty="0">
                <a:latin typeface="Barlow"/>
              </a:rPr>
            </a:br>
            <a:r>
              <a:rPr lang="nl-NL" sz="2300" spc="0" dirty="0">
                <a:latin typeface="Barlow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300" spc="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300" cap="none" spc="0" dirty="0">
              <a:solidFill>
                <a:schemeClr val="accent3"/>
              </a:solidFill>
            </a:endParaRPr>
          </a:p>
          <a:p>
            <a:pPr marL="285750" indent="-285750"/>
            <a:endParaRPr lang="nl-NL" cap="none" spc="0" dirty="0">
              <a:solidFill>
                <a:schemeClr val="accent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cap="none" spc="0" dirty="0">
              <a:solidFill>
                <a:schemeClr val="accent3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0F4A079-BFFA-B0B1-B7D5-3E9467305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B92409-830C-C049-6E24-82E4559DA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5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3611F-960C-9017-EAA7-3751688C2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A54BCC-BBA4-12FE-D1BE-117A74D718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835762-3D40-10EE-907F-F3F58D35E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 fontScale="90000"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3. Netto vakantiegeld in de Vtlb-berekening bij laag inkomen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D276B6C-CD47-E7C3-5B6D-131AEBCFB0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438968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300" spc="0" dirty="0">
                <a:latin typeface="Barlow"/>
              </a:rPr>
              <a:t> Voorbeeld </a:t>
            </a:r>
          </a:p>
          <a:p>
            <a:endParaRPr lang="nl-NL" sz="2300" spc="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300" spc="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300" cap="none" spc="0" dirty="0">
              <a:solidFill>
                <a:schemeClr val="accent3"/>
              </a:solidFill>
            </a:endParaRPr>
          </a:p>
          <a:p>
            <a:pPr marL="285750" indent="-285750"/>
            <a:endParaRPr lang="nl-NL" cap="none" spc="0" dirty="0">
              <a:solidFill>
                <a:schemeClr val="accent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cap="none" spc="0" dirty="0">
              <a:solidFill>
                <a:schemeClr val="accent3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79C330C-0907-6A9C-04AF-59C5E2188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E09CF0-2EEA-5C80-105D-75CCAEBBB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18</a:t>
            </a:fld>
            <a:endParaRPr lang="en-US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095E193-890A-AAD5-B116-69D5AC299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840" y="2583106"/>
            <a:ext cx="6639785" cy="250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32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A57DA-249D-F336-33F0-0B5FF82DC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7E5F68-48D6-E2F6-A62C-318B7C8884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E4D29B-EBDC-682B-ECDC-B380FA78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 fontScale="90000"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3. Netto vakantiegeld in de Vtlb-berekening bij laag inkomen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7780255-0443-E3BA-B1CA-977419DFC0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438968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300" b="1" spc="0" dirty="0">
                <a:latin typeface="Barlow"/>
              </a:rPr>
              <a:t>Wijziging in vtlb-calculator! </a:t>
            </a:r>
            <a:endParaRPr lang="nl-NL" sz="2300" b="1" spc="0" dirty="0">
              <a:highlight>
                <a:srgbClr val="00FF00"/>
              </a:highlight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300" spc="0" dirty="0">
                <a:latin typeface="Barlow"/>
              </a:rPr>
              <a:t>Bij inkomen met afzonderlijk vakantiegeld:</a:t>
            </a:r>
          </a:p>
          <a:p>
            <a:pPr marL="971550" lvl="1" indent="-285750"/>
            <a:r>
              <a:rPr lang="nl-NL" sz="2300" cap="none" spc="0" dirty="0">
                <a:solidFill>
                  <a:schemeClr val="accent4"/>
                </a:solidFill>
                <a:latin typeface="Barlow"/>
              </a:rPr>
              <a:t>Inkomen uit arbeid lager dan € 2,175,48, en/of</a:t>
            </a:r>
          </a:p>
          <a:p>
            <a:pPr marL="971550" lvl="1" indent="-285750"/>
            <a:r>
              <a:rPr lang="nl-NL" sz="2300" cap="none" spc="0" dirty="0">
                <a:solidFill>
                  <a:schemeClr val="accent4"/>
                </a:solidFill>
                <a:latin typeface="Barlow"/>
              </a:rPr>
              <a:t>Overige inkomensvelden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300" spc="0" dirty="0">
                <a:latin typeface="Barlow"/>
              </a:rPr>
              <a:t>Melding: </a:t>
            </a:r>
            <a:r>
              <a:rPr lang="nl-NL" sz="2300" i="1" spc="0" dirty="0">
                <a:latin typeface="Barlow"/>
              </a:rPr>
              <a:t>Let op: het netto vakantiegeld is waarschijnlijk hoger dan het bedrag dat automatisch berekend wordt. Voer zo nodig het vakantiegeld handmatig in. Zie hoofdstuk 2 van het vtlb-rapport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300" spc="0" dirty="0">
                <a:latin typeface="Barlow"/>
              </a:rPr>
              <a:t>Staat ook beschreven in de handleiding, paragraaf C10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300" i="1" spc="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300" cap="none" spc="0" dirty="0">
              <a:solidFill>
                <a:schemeClr val="accent3"/>
              </a:solidFill>
            </a:endParaRPr>
          </a:p>
          <a:p>
            <a:pPr marL="285750" indent="-285750"/>
            <a:endParaRPr lang="nl-NL" cap="none" spc="0" dirty="0">
              <a:solidFill>
                <a:schemeClr val="accent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cap="none" spc="0" dirty="0">
              <a:solidFill>
                <a:schemeClr val="accent3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CA5E9D8-504E-1835-4AF1-7648BFFDD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9F804A-3AFC-0619-1170-86A06F29C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7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350008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A. Wijzigingen bvv en vtlb per 1  januari 2026 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2278711"/>
            <a:ext cx="9435225" cy="4153127"/>
          </a:xfrm>
        </p:spPr>
        <p:txBody>
          <a:bodyPr/>
          <a:lstStyle/>
          <a:p>
            <a:pPr marL="457200" indent="-457200">
              <a:buClr>
                <a:srgbClr val="C86432"/>
              </a:buClr>
              <a:buFont typeface="+mj-lt"/>
              <a:buAutoNum type="arabicPeriod"/>
            </a:pP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Grote wijzigingen in de Wet op de huurtoeslag</a:t>
            </a:r>
          </a:p>
          <a:p>
            <a:pPr marL="457200" indent="-457200">
              <a:buClr>
                <a:srgbClr val="C86432"/>
              </a:buClr>
              <a:buFont typeface="+mj-lt"/>
              <a:buAutoNum type="arabicPeriod"/>
            </a:pP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Bedragen maximale beslagvrije voet</a:t>
            </a:r>
          </a:p>
          <a:p>
            <a:pPr marL="457200" indent="-457200">
              <a:buClr>
                <a:srgbClr val="C86432"/>
              </a:buClr>
              <a:buFont typeface="+mj-lt"/>
              <a:buAutoNum type="arabicPeriod"/>
            </a:pP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Netto vakantiegeld in de vtlb-berekening bij laag inkomen</a:t>
            </a:r>
            <a:endParaRPr lang="nl-NL" sz="2400" dirty="0">
              <a:solidFill>
                <a:srgbClr val="00B05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86432"/>
              </a:buClr>
              <a:buFont typeface="+mj-lt"/>
              <a:buAutoNum type="arabicPeriod"/>
            </a:pP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Auto van de zaak bij schuldregelingen met partners</a:t>
            </a:r>
          </a:p>
          <a:p>
            <a:pPr marL="457200" indent="-457200">
              <a:buClr>
                <a:srgbClr val="C86432"/>
              </a:buClr>
              <a:buFont typeface="+mj-lt"/>
              <a:buAutoNum type="arabicPeriod"/>
            </a:pP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Correctie private lease auto</a:t>
            </a:r>
          </a:p>
          <a:p>
            <a:pPr marL="457200" indent="-457200">
              <a:buClr>
                <a:srgbClr val="C86432"/>
              </a:buClr>
              <a:buFont typeface="+mj-lt"/>
              <a:buAutoNum type="arabicPeriod"/>
            </a:pP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Alleenverdienersproblematiek</a:t>
            </a:r>
          </a:p>
          <a:p>
            <a:pPr>
              <a:buClr>
                <a:srgbClr val="C86432"/>
              </a:buClr>
            </a:pPr>
            <a:endParaRPr lang="nl-NL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C86432"/>
              </a:buClr>
            </a:pPr>
            <a:endParaRPr lang="nl-NL" sz="2400" dirty="0"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C2CEF0-E6B4-D4FE-9FC0-2FD77A354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A4634-6DE3-F48A-9C82-D571850B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6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9ED9E-A6AF-11C3-5BCA-957C54F2A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264CC4-84C4-5148-2226-E91876EADB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8A38D2-C58E-7781-2F13-8A8A20D07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94" y="889336"/>
            <a:ext cx="10515472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4. Netto nadeel fiscale bijtelling auto van de zaak</a:t>
            </a: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6AA4CA4-C1DA-30B6-7D27-8198933473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7394" y="1855786"/>
            <a:ext cx="10515472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spc="0" dirty="0">
                <a:latin typeface="Barlow"/>
              </a:rPr>
              <a:t>Hoe in te vullen in vtlb-calculator </a:t>
            </a:r>
            <a:r>
              <a:rPr lang="nl-NL" sz="2400" b="1" spc="0" dirty="0">
                <a:latin typeface="Barlow"/>
              </a:rPr>
              <a:t>bij schuldenaar met partner</a:t>
            </a:r>
            <a:r>
              <a:rPr lang="nl-NL" sz="2400" spc="0" dirty="0">
                <a:latin typeface="Barlow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spc="0" dirty="0">
                <a:latin typeface="Barlow"/>
              </a:rPr>
              <a:t>Bedrag kan niet apart in de calculator ingevoerd worden. Daarom: netto nadeel fiscale bijtelling auto van de zaak optellen bij het netto inkomen</a:t>
            </a:r>
          </a:p>
          <a:p>
            <a:endParaRPr lang="nl-NL" dirty="0"/>
          </a:p>
          <a:p>
            <a:r>
              <a:rPr lang="nl-NL" dirty="0">
                <a:latin typeface="Barlow"/>
              </a:rPr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8DC64BF-F1B7-4522-B913-5E2545DA6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8A0609-EF2D-2FA7-87A4-6985CB62B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20</a:t>
            </a:fld>
            <a:endParaRPr lang="en-US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55FC4E23-0046-CE73-B072-6F62F43AA3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908" y="3351912"/>
            <a:ext cx="6790008" cy="2370025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AB191FF7-FA4B-5759-DEC7-7A8CF74A6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402239"/>
            <a:ext cx="4892464" cy="120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03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218F2-FF77-B164-9892-ECFD62336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A7FDCF-8601-203B-9C8A-0C6A435F28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530199-35A4-810F-A1EC-F00A7B7A1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94" y="889336"/>
            <a:ext cx="10515472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4. Netto nadeel fiscale bijtelling auto van de zaak</a:t>
            </a: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E473CDF-8359-998E-30FB-36FBD00C03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7394" y="1855786"/>
            <a:ext cx="10515472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spc="0" dirty="0">
                <a:latin typeface="Barlow"/>
              </a:rPr>
              <a:t>Wijziging per januari 2026 </a:t>
            </a:r>
            <a:r>
              <a:rPr lang="nl-NL" sz="2400" b="1" spc="0" dirty="0">
                <a:latin typeface="Barlow"/>
              </a:rPr>
              <a:t>bij een paar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spc="0" dirty="0">
                <a:latin typeface="Barlow"/>
              </a:rPr>
              <a:t>Invulveld wordt keuzeveld ja/nee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spc="0" dirty="0">
                <a:latin typeface="Barlow"/>
              </a:rPr>
              <a:t>Bedrag netto nadeel invullen in veld ‘netto nadeel fiscale bijtelling auto van de zaak’ onder categorie 5 inkomsten niet voor beslagvrije voet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spc="0" dirty="0">
                <a:latin typeface="Barlow"/>
              </a:rPr>
              <a:t>Op pagina 1 van uitdraai verschijnt dan een melding: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spc="0" dirty="0">
              <a:latin typeface="Barlow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i="1" spc="0" dirty="0">
              <a:highlight>
                <a:srgbClr val="FFFF00"/>
              </a:highlight>
              <a:latin typeface="Barlow"/>
            </a:endParaRPr>
          </a:p>
          <a:p>
            <a:endParaRPr lang="nl-NL" dirty="0"/>
          </a:p>
          <a:p>
            <a:r>
              <a:rPr lang="nl-NL" dirty="0">
                <a:latin typeface="Barlow"/>
              </a:rPr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9A6F7C3-1C2A-4001-0F29-D7688988C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B60D8A-BD27-FA14-2BAE-C3457028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21</a:t>
            </a:fld>
            <a:endParaRPr lang="en-US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0CAB4E0-C53C-B30A-5934-D2A607B1F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483" y="4878350"/>
            <a:ext cx="8463406" cy="78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52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402BF-AE94-7B34-8463-CB3E3B094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AEAD64-8833-B0E7-6564-82376A4AA2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EBC7C5-6691-E8EB-D5CE-3582F5695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94" y="889336"/>
            <a:ext cx="10515472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4. Netto nadeel fiscale bijtelling auto van de zaak</a:t>
            </a:r>
            <a:r>
              <a:rPr lang="nl-NL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479DEB1-C030-B002-EC7A-BF213C0D5D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7394" y="1855786"/>
            <a:ext cx="10515472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spc="0" dirty="0">
                <a:latin typeface="Barlow"/>
              </a:rPr>
              <a:t>Wijziging per januari 2026 </a:t>
            </a:r>
            <a:r>
              <a:rPr lang="nl-NL" sz="2400" b="1" spc="0" dirty="0">
                <a:latin typeface="Barlow"/>
              </a:rPr>
              <a:t>bij paar</a:t>
            </a:r>
          </a:p>
          <a:p>
            <a:endParaRPr lang="nl-NL" dirty="0"/>
          </a:p>
          <a:p>
            <a:r>
              <a:rPr lang="nl-NL" dirty="0">
                <a:latin typeface="Barlow"/>
              </a:rPr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011B787-B5CF-1831-822A-3AC5C09A0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A6BB1A-80E3-F32C-D71B-7D67A9BAA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22</a:t>
            </a:fld>
            <a:endParaRPr lang="en-US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2D8AF38-43DA-AB07-E5C1-0AA15D8BA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432" y="2369615"/>
            <a:ext cx="7287877" cy="398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3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62468-BDCF-6E5E-99E3-9004C814A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C90172-F9A8-80B6-CFDB-FBF328F617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C1B5D77-C321-A495-1140-618760C88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94" y="742837"/>
            <a:ext cx="10515472" cy="1221005"/>
          </a:xfrm>
        </p:spPr>
        <p:txBody>
          <a:bodyPr>
            <a:normAutofit/>
          </a:bodyPr>
          <a:lstStyle/>
          <a:p>
            <a:r>
              <a:rPr lang="nl-NL" dirty="0">
                <a:latin typeface="Barlow"/>
                <a:ea typeface="Calibri"/>
                <a:cs typeface="Times New Roman"/>
              </a:rPr>
              <a:t>5. Correctie voor private-lease auto</a:t>
            </a:r>
            <a:r>
              <a:rPr lang="nl-NL" sz="1400" dirty="0">
                <a:latin typeface="Barlow"/>
                <a:ea typeface="Calibri"/>
                <a:cs typeface="Times New Roman"/>
              </a:rPr>
              <a:t>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57443FA-DC27-F4C1-2370-9D124F07EF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7394" y="1717241"/>
            <a:ext cx="10515472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z="2400" spc="0" dirty="0">
                <a:latin typeface="Barlow"/>
              </a:rPr>
              <a:t>Maandbedrag voor private lease omvat alle kosten behalve brandstof (en eventuele boetes)</a:t>
            </a:r>
            <a:endParaRPr lang="en-US" sz="2400" spc="0" dirty="0"/>
          </a:p>
          <a:p>
            <a:r>
              <a:rPr lang="nl-NL" sz="2400" spc="0" dirty="0">
                <a:latin typeface="Barlow"/>
              </a:rPr>
              <a:t>Hoe te verwerken in vtlb, als auto noodzakelijk is voor het werk?</a:t>
            </a:r>
            <a:endParaRPr lang="nl-NL" sz="2400" spc="0" dirty="0"/>
          </a:p>
          <a:p>
            <a:pPr marL="457200" indent="-457200">
              <a:buFont typeface="+mj-lt"/>
              <a:buAutoNum type="arabicPeriod"/>
            </a:pPr>
            <a:r>
              <a:rPr lang="nl-NL" sz="2400" spc="0" dirty="0">
                <a:latin typeface="Barlow"/>
              </a:rPr>
              <a:t>Wat is het maandbedrag van de private lease + geschatte brandstofkosten?</a:t>
            </a:r>
            <a:endParaRPr lang="nl-NL" sz="2400" spc="0" dirty="0"/>
          </a:p>
          <a:p>
            <a:pPr marL="457200" indent="-457200">
              <a:buFont typeface="+mj-lt"/>
              <a:buAutoNum type="arabicPeriod"/>
            </a:pPr>
            <a:r>
              <a:rPr lang="nl-NL" sz="2400" spc="0" dirty="0">
                <a:latin typeface="Barlow"/>
              </a:rPr>
              <a:t>Wat is de forfaitaire vergoeding (in de VTLB berekening)gezien het aantal km voor woon-werkverkeer?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spc="0" dirty="0">
                <a:latin typeface="Barlow"/>
              </a:rPr>
              <a:t>De optie met het laagste bedrag verwerken in de vtlb-berekening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spc="0" dirty="0">
                <a:latin typeface="Barlow"/>
              </a:rPr>
              <a:t>Zie vtlb-rapport (paragraaf 5.5.4)  en handleiding (paragraaf C7)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C9566A4-736C-D5CA-6A3C-D6D490CBE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FBB224-B7BA-BB1B-009A-156F3C24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6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82267-35EA-F255-8E91-54C0ED53F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853BBF-761E-9C39-EA46-5B32649247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/>
              <a:t> </a:t>
            </a:r>
          </a:p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88894-2B8B-6206-F3F2-A863119B2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94" y="742837"/>
            <a:ext cx="10515472" cy="1221005"/>
          </a:xfrm>
        </p:spPr>
        <p:txBody>
          <a:bodyPr>
            <a:normAutofit/>
          </a:bodyPr>
          <a:lstStyle/>
          <a:p>
            <a:r>
              <a:rPr lang="nl-NL" dirty="0">
                <a:latin typeface="Barlow"/>
                <a:ea typeface="Calibri"/>
                <a:cs typeface="Times New Roman"/>
              </a:rPr>
              <a:t>5. Correctie voor private-lease auto</a:t>
            </a:r>
            <a:r>
              <a:rPr lang="nl-NL" sz="1400" dirty="0">
                <a:latin typeface="Barlow"/>
                <a:ea typeface="Calibri"/>
                <a:cs typeface="Times New Roman"/>
              </a:rPr>
              <a:t>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CDED89C-449F-5646-BCAB-04FA62341E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7394" y="1717241"/>
            <a:ext cx="10904000" cy="415312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buChar char="•"/>
            </a:pPr>
            <a:r>
              <a:rPr lang="nl-NL" sz="2400" spc="0" dirty="0">
                <a:latin typeface="Barlow"/>
              </a:rPr>
              <a:t>Is het daadwerkelijke leasebedrag + brandstofkosten hoger dan de correctie in vtlb; zoeken naar oplossing (betalen uit vtlb, wijzigen van leasecontract, betaling door partner niet in de regeling, vtlb ophogen en tegelijkertijd looptijd verlengen)</a:t>
            </a:r>
          </a:p>
          <a:p>
            <a:pPr marL="285750" indent="-285750">
              <a:buChar char="•"/>
            </a:pPr>
            <a:r>
              <a:rPr lang="nl-NL" sz="2400" spc="0" dirty="0">
                <a:latin typeface="Barlow"/>
              </a:rPr>
              <a:t>Auto wordt bij private-lease GEEN eigendom.</a:t>
            </a:r>
          </a:p>
          <a:p>
            <a:r>
              <a:rPr lang="nl-NL" sz="2400" spc="0" dirty="0">
                <a:latin typeface="Barlow"/>
              </a:rPr>
              <a:t>Let op: </a:t>
            </a:r>
            <a:br>
              <a:rPr lang="nl-NL" sz="2400" spc="0" dirty="0">
                <a:latin typeface="Barlow"/>
              </a:rPr>
            </a:br>
            <a:r>
              <a:rPr lang="nl-NL" sz="2400" spc="0" dirty="0">
                <a:latin typeface="Barlow"/>
              </a:rPr>
              <a:t>Private-lease is geen financial lease! Bij financial lease is sprake van een huurkoopcontract. Dan is het WEL de insteek dat de auto eigendom wordt.</a:t>
            </a:r>
          </a:p>
          <a:p>
            <a:r>
              <a:rPr lang="nl-NL" dirty="0">
                <a:latin typeface="Barlow"/>
              </a:rPr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3E94A86-3081-8D2D-2CD2-B87891A3A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02DF19-18B3-9614-61E5-EC88DD6F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8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06312-250C-90E3-E102-0441976FC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6673E7-74F0-269C-D532-1F52252B953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EDDDC7-F53F-BFAE-98F1-A13FA7744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6. Alleenverdienersproblematiek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28C158-EC48-9391-5FAB-6ADD614D19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1075292" cy="44249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SZW probleem dat al jaren speelt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Betreft ongeveer 6.000 huishoudens waarbij (meestal) WW of WIA uitkering belangrijkste of enige bron van inkomsten is, soms aanvulling PW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Netto inkomen is op bijstandsniveau, maar: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Fiscaal inkomen is hoger dan bijstandsniveau (onlogisch maar het is zo)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Door samenloop van regelingen ontvangen zij dus onbedoeld en ongewenst minder huur- en zorgtoeslag dan huishoudens met (netto identieke maar bruto lagere) bijstandsuitkering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b="1" dirty="0"/>
              <a:t>Gevolg:</a:t>
            </a:r>
            <a:r>
              <a:rPr lang="nl-NL" sz="2000" dirty="0"/>
              <a:t> het besteedbaar inkomen inclusief de (te lage) toeslagen is lager dan bestaansminimum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F489ED4-D0B6-F3A6-8CCF-D0BB3DFC2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54D2FA-FA06-50F2-452E-F141DF61A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5"/>
            <a:ext cx="10700740" cy="944904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5.  Alleenverdienersproblematiek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438968" cy="41531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Sinds 1 januari 2025 is er een tijdelijke regeling voor oplossing van dit probleem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Aanpassing van de Participatiewet</a:t>
            </a:r>
            <a:r>
              <a:rPr lang="nl-NL" sz="2000" dirty="0">
                <a:sym typeface="Wingdings" panose="05000000000000000000" pitchFamily="2" charset="2"/>
              </a:rPr>
              <a:t></a:t>
            </a:r>
            <a:r>
              <a:rPr lang="nl-NL" sz="2000" dirty="0"/>
              <a:t> </a:t>
            </a:r>
            <a:br>
              <a:rPr lang="nl-NL" sz="2000" dirty="0"/>
            </a:br>
            <a:r>
              <a:rPr lang="nl-NL" sz="2000" dirty="0"/>
              <a:t>er bestaat recht op categoriale bijstand ambtshalve of op aanvraag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Uitgevoerd door gemeenten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Bedrag 2025: € 1.000,-. Bedrag 2026: € 1.100,-.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b="1" dirty="0"/>
              <a:t>Pas vanaf 2028 wordt de definitieve fiscale oplossing verwacht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Hoe dit bedrag in Vtlb verwerken? </a:t>
            </a:r>
            <a:r>
              <a:rPr lang="nl-NL" sz="2000" dirty="0">
                <a:sym typeface="Wingdings" panose="05000000000000000000" pitchFamily="2" charset="2"/>
              </a:rPr>
              <a:t> eind 2024 besproken met Recofa</a:t>
            </a:r>
            <a:endParaRPr lang="nl-NL" sz="2000" dirty="0"/>
          </a:p>
          <a:p>
            <a:r>
              <a:rPr lang="nl-NL" sz="2000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C2CEF0-E6B4-D4FE-9FC0-2FD77A354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A4634-6DE3-F48A-9C82-D571850B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8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7ABEB-0DD7-9B2E-FD3C-FBB35803D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1F9504-7084-6B19-1EBE-489605AAFDC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7C624D-1E20-65E0-7F62-FA942A1B6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939314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6. Alleenverdienersproblematiek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7CA4BA-A88A-663D-0C38-7F8FD7C95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804387"/>
            <a:ext cx="10902480" cy="4725722"/>
          </a:xfrm>
        </p:spPr>
        <p:txBody>
          <a:bodyPr/>
          <a:lstStyle/>
          <a:p>
            <a:r>
              <a:rPr lang="nl-NL" sz="2000" u="sng" dirty="0"/>
              <a:t>Valt dit in de boedel bij lopende schuldregeling?</a:t>
            </a:r>
          </a:p>
          <a:p>
            <a:r>
              <a:rPr lang="nl-NL" sz="2000" dirty="0"/>
              <a:t>Uitgangspunten: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Bedrag tegemoetkoming wordt betaald voor het lopende kalenderjaar.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Is bedoeld als </a:t>
            </a:r>
            <a:r>
              <a:rPr lang="nl-NL" sz="2000" b="1" dirty="0"/>
              <a:t>een aanvulling op de toeslagen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Jaarbedrag wordt steeds omgerekend naar maandbedrag, €83,33* per maand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Bedrag wordt in de vtlb-calculator bij de toeslagen opgeteld (eerst aanvulling zorgtoeslag tot maximum van voor 2p: 250 euro*, daarna aanvulling huurtoeslag)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Verwachting is dat er </a:t>
            </a:r>
            <a:r>
              <a:rPr lang="nl-NL" sz="2000" b="1" dirty="0"/>
              <a:t>geen of geringe afloscapaciteit </a:t>
            </a:r>
            <a:r>
              <a:rPr lang="nl-NL" sz="2000" dirty="0"/>
              <a:t>ontstaan, maar het leidt wel tot minder groot besteedbaar inkomenstekort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*= bedrag 2025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7A83981-3EE1-61EF-FC5C-5445603ED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068EA9-48D5-F4AC-B5B4-CE0A8694F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3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05490-B0E8-4AAA-D567-DB7F4358C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B45B409-EBD0-0B66-1CE8-23EE92CF1F1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C345183-7744-AA5A-3250-D74659DC9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717137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6. Alleenverdienersproblematiek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CC3665B-163B-B34C-AFAF-E0CA4BEA7E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638132"/>
            <a:ext cx="10438968" cy="4725723"/>
          </a:xfrm>
        </p:spPr>
        <p:txBody>
          <a:bodyPr/>
          <a:lstStyle/>
          <a:p>
            <a:r>
              <a:rPr lang="nl-NL" sz="2000" u="sng" dirty="0"/>
              <a:t>Is sprake van een nabetaling als de schuldregeling gedurende het kalenderjaar is gestart?</a:t>
            </a:r>
            <a:r>
              <a:rPr lang="nl-NL" sz="2000" dirty="0"/>
              <a:t> Hoofdregel is nee. Wat wel? </a:t>
            </a:r>
          </a:p>
          <a:p>
            <a:r>
              <a:rPr lang="nl-NL" sz="2000" dirty="0"/>
              <a:t>Uitgangspunten: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Jaarbedrag wordt omgerekend naar maandbedrag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Voorbeeld: Bedrag tegemoetkoming van € 1000,-* is uitbetaald in mei 2025.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Omgerekend naar maand is dit € 83,33*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Toegelaten tot schuldregeling in maart 2025? Dan herberekening vltb vanaf datum toelating met deze € 83,33* ( als ZT en/of HT)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Bedrag over januari en februari 2025 valt buiten de boedel, dit mag schuldenaar houden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* bedrag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>
              <a:highlight>
                <a:srgbClr val="FFFF00"/>
              </a:highlight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A304828-CAAB-C18F-5324-D93F59E3A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DB14452-D7B3-52B4-0EDB-EFACE4508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6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9A215-95CA-A091-809D-A41803126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912162-7F6E-15A7-05E0-AB3802BCEB7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ACBA46-48E5-257D-13A8-BEE9689B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60" y="717137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6. Alleenverdienersproblematiek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CAB112A-B956-0962-A917-3A5A158FC1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760" y="1638132"/>
            <a:ext cx="10438968" cy="4725723"/>
          </a:xfrm>
        </p:spPr>
        <p:txBody>
          <a:bodyPr/>
          <a:lstStyle/>
          <a:p>
            <a:r>
              <a:rPr lang="nl-NL" sz="2000" u="sng" dirty="0"/>
              <a:t>Maar: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Niet alle gemeenten hebben in 2025 de tegemoetkoming uitbetaald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Betalen in 2026 twee bedragen uit: van 2025 én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Wat gebeurt met bedrag van 2025 als schuldregeling in 2026 start?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Wordt besproken met Recofa, antwoord volgt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011808B-8E48-35C9-38E3-F143A16F2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4B41DE6-A2AF-D79F-36BF-E0DF99D16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3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1690079"/>
            <a:ext cx="10393318" cy="4639614"/>
          </a:xfrm>
        </p:spPr>
        <p:txBody>
          <a:bodyPr/>
          <a:lstStyle/>
          <a:p>
            <a:r>
              <a:rPr lang="nl-NL" sz="2400" u="sng" dirty="0"/>
              <a:t>Maximale huur voor huurtoeslag.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Huurgrens voor recht op huurtoeslag is </a:t>
            </a:r>
            <a:r>
              <a:rPr lang="nl-NL" sz="2400" b="1" dirty="0"/>
              <a:t>losgelaten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Maar er blijft wel een </a:t>
            </a:r>
            <a:r>
              <a:rPr lang="nl-NL" sz="2400" b="1" dirty="0"/>
              <a:t>maximale rekenhuur: </a:t>
            </a:r>
            <a:r>
              <a:rPr lang="nl-NL" sz="2400" dirty="0"/>
              <a:t>2026 van € 932,39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Huurtoeslag mogelijk tot dat bedrag aan maximale rekenhuur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Hoogte werkelijke huurtoeslag afhankelijk van inkomen en huur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Inkomensgrens voor huurtoeslag is € 46.681/€ 60.141.</a:t>
            </a:r>
          </a:p>
          <a:p>
            <a:r>
              <a:rPr lang="nl-NL" sz="2400" b="1" dirty="0"/>
              <a:t>Let op: </a:t>
            </a:r>
            <a:br>
              <a:rPr lang="nl-NL" sz="2400" b="1" dirty="0"/>
            </a:br>
            <a:r>
              <a:rPr lang="nl-NL" sz="2400" b="1" dirty="0"/>
              <a:t>Schuldenaar met hoge huur in groep 2: per 1.1.2026 HT aanvragen!</a:t>
            </a:r>
          </a:p>
          <a:p>
            <a:pPr lvl="1" indent="0">
              <a:buNone/>
            </a:pPr>
            <a:r>
              <a:rPr lang="nl-NL" sz="2400" cap="none" dirty="0"/>
              <a:t>Is </a:t>
            </a:r>
            <a:r>
              <a:rPr lang="nl-NL" sz="2400" dirty="0"/>
              <a:t>dit na 1 juli 2023?  Dan onderaan de uitdraai een reminder over het vakantiegeld. Het is niet meer verplicht om dit veld te vullen. 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C2CEF0-E6B4-D4FE-9FC0-2FD77A354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A4634-6DE3-F48A-9C82-D571850B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4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59" y="804024"/>
            <a:ext cx="11281769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nl-NL" dirty="0">
                <a:solidFill>
                  <a:srgbClr val="002060"/>
                </a:solidFill>
              </a:rPr>
              <a:t>Aanleiding en noodzaak herberekening vtlb </a:t>
            </a:r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voor 1/3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9683" y="1978161"/>
            <a:ext cx="10544045" cy="41531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Wettelijk minimumloon is gestegen met ruim 2%. Hierdoor stijgt ook de bijstandsuitkering, de AOW en daarmee de beslagvrije voet. Gemiddelde stijging Cao-lonen in 2025 was 5%.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Bedrag van de toeslagen zijn gewijzigd.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Veel meer mensen krijgen Huurtoeslag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Afbouw kindgebonden budget veel langzamer, dus lagere BVV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Kleine wijziging correctie autokosten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C2CEF0-E6B4-D4FE-9FC0-2FD77A354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A4634-6DE3-F48A-9C82-D571850B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72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98" y="939314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B. Herberekenen vtlb voor 1 maart 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09" y="1879807"/>
            <a:ext cx="10696659" cy="4553396"/>
          </a:xfrm>
        </p:spPr>
        <p:txBody>
          <a:bodyPr/>
          <a:lstStyle/>
          <a:p>
            <a:r>
              <a:rPr lang="nl-NL" sz="2400" u="sng" dirty="0"/>
              <a:t>Wat verwachten we?</a:t>
            </a:r>
          </a:p>
          <a:p>
            <a:r>
              <a:rPr lang="nl-NL" sz="2400" dirty="0"/>
              <a:t>Groep 1: </a:t>
            </a:r>
            <a:r>
              <a:rPr lang="nl-NL" sz="2000" dirty="0"/>
              <a:t>inkomen en vtlb stijgt, per saldo niet meer afdracht. Wel (bedoeld) hoger besteedbaar budget door stijging toeslagen.</a:t>
            </a:r>
          </a:p>
          <a:p>
            <a:r>
              <a:rPr lang="nl-NL" sz="2400" dirty="0"/>
              <a:t>Groep 2</a:t>
            </a:r>
            <a:r>
              <a:rPr lang="nl-NL" sz="2000" dirty="0"/>
              <a:t>: wordt veel grotere groep.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Laag in groep 2: lagere beslagvrije voet gecompenseerd door hogere toeslagen. Correctie individuele lasten (CIL) wellicht lager door wijzigingen huurtoeslag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Hoog in groep 2: lagere beslagvrije voet niet volledig gecompenseerd door toeslagen. Hierdoor valt CIL hoger uit</a:t>
            </a:r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C2CEF0-E6B4-D4FE-9FC0-2FD77A3543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2A4634-6DE3-F48A-9C82-D571850B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8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6950BFC3-D8DA-4A85-94F7-54DA5524770B}">
      <p188:commentRel xmlns:p188="http://schemas.microsoft.com/office/powerpoint/2018/8/main" r:id="rId2"/>
    </p:ext>
  </p:extLs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723E8-DB7C-EA40-8175-786DFA89D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CA4552-8993-51DD-0FDB-13EB311999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37F9D3-9C84-5800-4EF9-EFA5C6CA6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98" y="939314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B. Herberekenen vtlb voor 1 maart 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09E17BF-42F0-2B16-680E-11FF24E3F6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09" y="1879807"/>
            <a:ext cx="10696659" cy="4553396"/>
          </a:xfrm>
        </p:spPr>
        <p:txBody>
          <a:bodyPr/>
          <a:lstStyle/>
          <a:p>
            <a:r>
              <a:rPr lang="nl-NL" sz="2400" u="sng" dirty="0"/>
              <a:t>Wat verwachten we?</a:t>
            </a:r>
          </a:p>
          <a:p>
            <a:r>
              <a:rPr lang="nl-NL" sz="2400" dirty="0"/>
              <a:t>Groep 3</a:t>
            </a:r>
            <a:r>
              <a:rPr lang="nl-NL" sz="2000" dirty="0"/>
              <a:t>: inkomensgrenzen voor groep 3 liggen flink hoger. Veel minder mensen in groep 3, zeker minder alleenstaanden en alleenstaande ouders. </a:t>
            </a:r>
          </a:p>
          <a:p>
            <a:r>
              <a:rPr lang="nl-NL" sz="2000" dirty="0"/>
              <a:t>Hogere maximale beslagvrije voet en daarmee vtlb ook meestal hoger.</a:t>
            </a:r>
          </a:p>
          <a:p>
            <a:r>
              <a:rPr lang="nl-NL" sz="2400" dirty="0"/>
              <a:t>Algemeen: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Schuldenaren in flat/appartement: huurtoeslag voor servicekosten vervalt. Lagere beslagvrije voet, dus hogere correctie individuele lasten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/>
              <a:t>Wijziging nominaal bedrag afhankelijk van individuele lasten. </a:t>
            </a:r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6FE2C8E-8829-89ED-1E5D-81C05A00B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17FD70-CEFC-A2AA-62F2-D8B25FD7F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2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B5DA7-B14D-1AFF-8CCE-AC2C595DE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0AA61E-3BA9-121B-8073-8306E88397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2D9358F-D3B4-A9A5-2843-219FBAD18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98" y="939314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B. Herberekenen vtlb voor 1 maart 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3240A7-7353-1497-2E71-E90338C908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09" y="1879807"/>
            <a:ext cx="10023773" cy="4153127"/>
          </a:xfrm>
        </p:spPr>
        <p:txBody>
          <a:bodyPr/>
          <a:lstStyle/>
          <a:p>
            <a:r>
              <a:rPr lang="nl-NL" sz="2400" dirty="0"/>
              <a:t>Voorbeeld:</a:t>
            </a:r>
          </a:p>
          <a:p>
            <a:r>
              <a:rPr lang="nl-NL" sz="2400" dirty="0"/>
              <a:t>Alleenstaande ouder, 2 kinderen 8 en 11, jaarinkomen €56.500, huurlasten € 1150,- </a:t>
            </a:r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50D92B8-25D0-86BE-7ABB-F67F7995A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703398-0413-C869-4EFE-ACB9D0D95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33</a:t>
            </a:fld>
            <a:endParaRPr lang="en-US"/>
          </a:p>
        </p:txBody>
      </p:sp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D240D213-64A6-4935-B134-AA0BCCAA1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201028"/>
              </p:ext>
            </p:extLst>
          </p:nvPr>
        </p:nvGraphicFramePr>
        <p:xfrm>
          <a:off x="906532" y="4038751"/>
          <a:ext cx="8816890" cy="181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723">
                  <a:extLst>
                    <a:ext uri="{9D8B030D-6E8A-4147-A177-3AD203B41FA5}">
                      <a16:colId xmlns:a16="http://schemas.microsoft.com/office/drawing/2014/main" val="1970320301"/>
                    </a:ext>
                  </a:extLst>
                </a:gridCol>
                <a:gridCol w="2818204">
                  <a:extLst>
                    <a:ext uri="{9D8B030D-6E8A-4147-A177-3AD203B41FA5}">
                      <a16:colId xmlns:a16="http://schemas.microsoft.com/office/drawing/2014/main" val="2678496816"/>
                    </a:ext>
                  </a:extLst>
                </a:gridCol>
                <a:gridCol w="2938963">
                  <a:extLst>
                    <a:ext uri="{9D8B030D-6E8A-4147-A177-3AD203B41FA5}">
                      <a16:colId xmlns:a16="http://schemas.microsoft.com/office/drawing/2014/main" val="3992117729"/>
                    </a:ext>
                  </a:extLst>
                </a:gridCol>
              </a:tblGrid>
              <a:tr h="260279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Juli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Januari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085077"/>
                  </a:ext>
                </a:extLst>
              </a:tr>
              <a:tr h="612999">
                <a:tc>
                  <a:txBody>
                    <a:bodyPr/>
                    <a:lstStyle/>
                    <a:p>
                      <a:r>
                        <a:rPr lang="nl-NL" dirty="0"/>
                        <a:t>Beslagvrije voet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3"/>
                      <a:r>
                        <a:rPr lang="nl-NL" sz="1800" dirty="0"/>
                        <a:t>€ 2.230,-,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3"/>
                      <a:r>
                        <a:rPr lang="nl-NL" dirty="0"/>
                        <a:t>€ 2.086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76690"/>
                  </a:ext>
                </a:extLst>
              </a:tr>
              <a:tr h="330076">
                <a:tc>
                  <a:txBody>
                    <a:bodyPr/>
                    <a:lstStyle/>
                    <a:p>
                      <a:r>
                        <a:rPr lang="nl-NL" dirty="0"/>
                        <a:t>Nominaal bedrag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3"/>
                      <a:r>
                        <a:rPr lang="nl-NL" sz="1800" dirty="0"/>
                        <a:t>€    396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3"/>
                      <a:r>
                        <a:rPr lang="nl-NL" dirty="0"/>
                        <a:t>€    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242606"/>
                  </a:ext>
                </a:extLst>
              </a:tr>
              <a:tr h="471537">
                <a:tc>
                  <a:txBody>
                    <a:bodyPr/>
                    <a:lstStyle/>
                    <a:p>
                      <a:r>
                        <a:rPr lang="nl-NL" dirty="0"/>
                        <a:t>Vtlb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3"/>
                      <a:r>
                        <a:rPr lang="nl-NL" sz="1800" dirty="0"/>
                        <a:t>€ 2.596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3"/>
                      <a:r>
                        <a:rPr lang="nl-NL" dirty="0"/>
                        <a:t>€ 2.588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372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E1796-10E3-4890-E71F-E71BD6B0A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E9DB5A-E78D-0B00-CD67-B6E29F2D8CD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D6928D-9BC2-F559-5451-C96E8CE30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98" y="939314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nl-NL" dirty="0">
                <a:solidFill>
                  <a:srgbClr val="002060"/>
                </a:solidFill>
              </a:rPr>
              <a:t>Ontwikkelingen </a:t>
            </a:r>
            <a:r>
              <a:rPr lang="nl-NL" dirty="0" err="1">
                <a:solidFill>
                  <a:srgbClr val="002060"/>
                </a:solidFill>
              </a:rPr>
              <a:t>webbased</a:t>
            </a:r>
            <a:r>
              <a:rPr lang="nl-NL" dirty="0">
                <a:solidFill>
                  <a:srgbClr val="002060"/>
                </a:solidFill>
              </a:rPr>
              <a:t> vtlb-calculator</a:t>
            </a:r>
            <a:br>
              <a:rPr lang="nl-NL" dirty="0">
                <a:solidFill>
                  <a:srgbClr val="002060"/>
                </a:solidFill>
              </a:rPr>
            </a:b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E5F094D-4ADF-2F32-A6E0-C2A3B4EFC2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09" y="1879807"/>
            <a:ext cx="10023773" cy="4153127"/>
          </a:xfrm>
        </p:spPr>
        <p:txBody>
          <a:bodyPr/>
          <a:lstStyle/>
          <a:p>
            <a:r>
              <a:rPr lang="nl-NL" sz="2400" dirty="0"/>
              <a:t>Huidige calculator bestaat 20 jaar, tijd voor een nieuw jasje!</a:t>
            </a:r>
          </a:p>
          <a:p>
            <a:r>
              <a:rPr lang="nl-NL" sz="2400" dirty="0"/>
              <a:t>Voordelen: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Sneller aanpassing aan halfjaarlijkse wijzigingen en snellere integratie mogelijk voor softwareleveranciers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Op alle systemen, ook Apple, te gebruiken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Helpfunctie beter zichtbaar dan in de huidige calculator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App ook te gebruiken op telefoon en tablet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Let op: berekening wijzigt niet!</a:t>
            </a:r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A6C4297-0F29-8D42-176A-2D86D8C2E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BB9117-88C4-6A98-6389-7E2182A68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16765-5121-5CF7-1F46-F155F5ECA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1E6BF1-9BE1-58B9-CBCA-370A729074D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66F9AFB-537E-0005-18CC-8640D009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98" y="939314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C. Webbased vtlb-calculator 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FAFE74C-D035-1F14-5AFA-EC67AFCF9D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09" y="1879807"/>
            <a:ext cx="10023773" cy="4153127"/>
          </a:xfrm>
        </p:spPr>
        <p:txBody>
          <a:bodyPr/>
          <a:lstStyle/>
          <a:p>
            <a:r>
              <a:rPr lang="nl-NL" sz="2400" dirty="0"/>
              <a:t>Tijdpad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Q 1: laatste interne testen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Q2: standalone webversie beschikbaar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Q2:Testen van koppeling met softwareleveranciers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Juli 2026: versie juli 2026 classic </a:t>
            </a:r>
            <a:r>
              <a:rPr lang="nl-NL" sz="2400" dirty="0" err="1"/>
              <a:t>exe</a:t>
            </a:r>
            <a:r>
              <a:rPr lang="nl-NL" sz="2400" dirty="0"/>
              <a:t>-versie én nieuwe webversie vtlb-calculator (naast elkaar)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Januari 2027: alleen nog nieuwe webversie vtlb-calculator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9600B69-D393-2BE2-C797-BCF8FE253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976EF2-8651-A47D-7772-51039F3E9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6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63807-AE25-3A63-753C-851F7A1D9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F4DEB4-3BBE-D90E-8448-007AB225396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97BFA6-D399-A3B1-69CE-5C8588B01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298" y="939314"/>
            <a:ext cx="10700740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C. Webbased vtlb-calculator 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325697-EDE7-4472-9B6F-4AE1E7EFB0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809" y="1879807"/>
            <a:ext cx="10023773" cy="4153127"/>
          </a:xfrm>
        </p:spPr>
        <p:txBody>
          <a:bodyPr/>
          <a:lstStyle/>
          <a:p>
            <a:endParaRPr lang="nl-NL" sz="2400" dirty="0"/>
          </a:p>
          <a:p>
            <a:r>
              <a:rPr lang="nl-NL" sz="2400" i="1" dirty="0"/>
              <a:t>Kijken of ik een paar printscreens kan toevoegen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8017A78-C241-46F0-65CF-E9E87FEE5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0AF02C-0DED-07C9-0D65-FCB95D6F4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36</a:t>
            </a:fld>
            <a:endParaRPr lang="en-US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949D2068-1388-7C54-7B8E-2058B4AED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809" y="1974736"/>
            <a:ext cx="6741515" cy="443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6B420-D8AD-6441-9E31-8F317416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93931"/>
            <a:ext cx="10202248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Dank voor de aandacht!</a:t>
            </a:r>
            <a:endParaRPr lang="nl-NL" dirty="0">
              <a:cs typeface="Times New Roman" panose="02020603050405020304" pitchFamily="18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E25117-2773-084E-9FC2-059E84ED1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CA0543-3A24-5140-A0EC-9E0A2297C3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2115145"/>
            <a:ext cx="9940746" cy="4153127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C86432"/>
              </a:buClr>
            </a:pPr>
            <a:r>
              <a:rPr lang="nl-NL" sz="2400" dirty="0"/>
              <a:t>Vtlb-calculator en rapport zijn te vinden op de website van Bureau Wsnp, </a:t>
            </a:r>
            <a:r>
              <a:rPr lang="nl-NL" sz="2400" dirty="0">
                <a:hlinkClick r:id="rId4"/>
              </a:rPr>
              <a:t>Vtlb-calculator en rapport - Raad voor Rechtsbijstand Wsnp</a:t>
            </a:r>
            <a:r>
              <a:rPr lang="nl-NL" sz="2400" dirty="0"/>
              <a:t> of op de website van de NVVK via </a:t>
            </a:r>
            <a:r>
              <a:rPr lang="nl-NL" sz="2400" u="sng" dirty="0">
                <a:hlinkClick r:id="rId5"/>
              </a:rPr>
              <a:t>deze link</a:t>
            </a:r>
            <a:r>
              <a:rPr lang="nl-NL" sz="2400" u="sng" dirty="0"/>
              <a:t>. </a:t>
            </a:r>
          </a:p>
          <a:p>
            <a:pPr>
              <a:lnSpc>
                <a:spcPct val="100000"/>
              </a:lnSpc>
              <a:buClr>
                <a:srgbClr val="C86432"/>
              </a:buClr>
            </a:pPr>
            <a:r>
              <a:rPr lang="nl-NL" sz="2400" dirty="0"/>
              <a:t>Raadpleeg vooral ook de ‘handleiding bij het berekenen van vtlb’. </a:t>
            </a:r>
          </a:p>
          <a:p>
            <a:pPr>
              <a:lnSpc>
                <a:spcPct val="100000"/>
              </a:lnSpc>
              <a:buClr>
                <a:srgbClr val="C86432"/>
              </a:buClr>
            </a:pPr>
            <a:endParaRPr lang="nl-NL" sz="2400" dirty="0"/>
          </a:p>
          <a:p>
            <a:pPr>
              <a:lnSpc>
                <a:spcPct val="100000"/>
              </a:lnSpc>
              <a:buClr>
                <a:srgbClr val="C86432"/>
              </a:buClr>
            </a:pPr>
            <a:r>
              <a:rPr lang="nl-NL" sz="2400" dirty="0"/>
              <a:t>Voor vragen, aanvullingen of opmerkingen:</a:t>
            </a:r>
          </a:p>
          <a:p>
            <a:pPr lvl="1">
              <a:lnSpc>
                <a:spcPct val="100000"/>
              </a:lnSpc>
              <a:spcBef>
                <a:spcPts val="1000"/>
              </a:spcBef>
              <a:buClr>
                <a:srgbClr val="C86432"/>
              </a:buClr>
              <a:defRPr/>
            </a:pPr>
            <a:r>
              <a:rPr lang="nl-NL" sz="2400" cap="none" spc="100" dirty="0">
                <a:solidFill>
                  <a:srgbClr val="C86432"/>
                </a:solidFill>
              </a:rPr>
              <a:t>Bel of mail Bureau Wsnp (088-787 1910 of </a:t>
            </a:r>
            <a:r>
              <a:rPr lang="nl-NL" sz="2400" cap="none" spc="100" dirty="0">
                <a:solidFill>
                  <a:srgbClr val="C8643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infowsnp@rvr.org</a:t>
            </a:r>
            <a:r>
              <a:rPr lang="nl-NL" sz="2400" cap="none" spc="100" dirty="0">
                <a:solidFill>
                  <a:srgbClr val="C86432"/>
                </a:solidFill>
              </a:rPr>
              <a:t>) </a:t>
            </a:r>
          </a:p>
          <a:p>
            <a:pPr lvl="1">
              <a:lnSpc>
                <a:spcPct val="100000"/>
              </a:lnSpc>
              <a:spcBef>
                <a:spcPts val="1000"/>
              </a:spcBef>
              <a:buClr>
                <a:srgbClr val="C86432"/>
              </a:buClr>
              <a:defRPr/>
            </a:pPr>
            <a:r>
              <a:rPr lang="nl-NL" sz="2400" cap="none" spc="100" dirty="0">
                <a:solidFill>
                  <a:srgbClr val="C86432"/>
                </a:solidFill>
              </a:rPr>
              <a:t>Stel je vragen op de community van de NVVK of mail </a:t>
            </a:r>
            <a:r>
              <a:rPr lang="nl-NL" sz="2400" cap="none" spc="100" dirty="0">
                <a:solidFill>
                  <a:srgbClr val="C86432"/>
                </a:solidFill>
                <a:hlinkClick r:id="rId7"/>
              </a:rPr>
              <a:t>k.stoffels@nvvk.nl</a:t>
            </a:r>
            <a:r>
              <a:rPr lang="nl-NL" sz="2400" cap="none" spc="100" dirty="0">
                <a:solidFill>
                  <a:srgbClr val="C86432"/>
                </a:solidFill>
              </a:rPr>
              <a:t> als je er daarmee nog niet uit komt</a:t>
            </a:r>
          </a:p>
          <a:p>
            <a:pPr>
              <a:lnSpc>
                <a:spcPct val="100000"/>
              </a:lnSpc>
              <a:buClr>
                <a:srgbClr val="C86432"/>
              </a:buClr>
            </a:pPr>
            <a:endParaRPr lang="nl-NL" sz="2000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D4EBD05-59A5-18D1-F049-058C4E02C5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3824DF-1FEE-24FA-4CCE-EE38FB5E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6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extLst>
    <p:ext uri="{6950BFC3-D8DA-4A85-94F7-54DA5524770B}">
      <p188:commentRel xmlns:p188="http://schemas.microsoft.com/office/powerpoint/2018/8/main" r:id="rId3"/>
    </p:ext>
  </p:extLs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32D56D30-FD64-B244-93D3-226F43631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DC6B51-71A7-94E4-3E97-3FE0099B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93931"/>
            <a:ext cx="10202248" cy="1221005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Meer lezen?</a:t>
            </a:r>
            <a:endParaRPr lang="nl-NL" dirty="0">
              <a:cs typeface="Times New Roman" panose="02020603050405020304" pitchFamily="18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CB2992-FD92-0562-F803-215882FFB5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2ACB01-ED56-AE9E-0F42-D9FEDEB00D8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2115145"/>
            <a:ext cx="9940746" cy="4153127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C86432"/>
              </a:buClr>
            </a:pPr>
            <a:r>
              <a:rPr lang="nl-NL" sz="2000" dirty="0">
                <a:solidFill>
                  <a:schemeClr val="accent4"/>
                </a:solidFill>
              </a:rPr>
              <a:t>Artikelen op de website Bureau Wsnp:</a:t>
            </a:r>
          </a:p>
          <a:p>
            <a:pPr>
              <a:lnSpc>
                <a:spcPct val="100000"/>
              </a:lnSpc>
              <a:buClr>
                <a:srgbClr val="C86432"/>
              </a:buClr>
            </a:pPr>
            <a:r>
              <a:rPr lang="nl-NL" sz="1100" dirty="0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Webinars en publicaties - Raad voor Rechtsbijstand Wsnp (bureauwsnp.nl)</a:t>
            </a:r>
            <a:endParaRPr lang="nl-NL" sz="1100" dirty="0">
              <a:solidFill>
                <a:schemeClr val="accent4"/>
              </a:solidFill>
            </a:endParaRPr>
          </a:p>
          <a:p>
            <a:pPr marL="285750" indent="-285750">
              <a:buClr>
                <a:srgbClr val="C86432"/>
              </a:buClr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accent4"/>
                </a:solidFill>
              </a:rPr>
              <a:t>Vakantiegeldperikelen bij looptijd 18 maanden</a:t>
            </a:r>
          </a:p>
          <a:p>
            <a:pPr marL="285750" indent="-285750">
              <a:buClr>
                <a:srgbClr val="C86432"/>
              </a:buClr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accent4"/>
                </a:solidFill>
              </a:rPr>
              <a:t>Trouwen en besparen op notariskosten</a:t>
            </a:r>
          </a:p>
          <a:p>
            <a:pPr marL="285750" indent="-285750">
              <a:buClr>
                <a:srgbClr val="C86432"/>
              </a:buClr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accent4"/>
                </a:solidFill>
              </a:rPr>
              <a:t>Extra reiskosten geven soms geen hoger vtlb</a:t>
            </a:r>
          </a:p>
          <a:p>
            <a:pPr marL="285750" indent="-285750">
              <a:buClr>
                <a:srgbClr val="C86432"/>
              </a:buClr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accent4"/>
                </a:solidFill>
              </a:rPr>
              <a:t>Meerderjarige inwoners &amp; Vtlb, hoe zit het precies?</a:t>
            </a:r>
          </a:p>
          <a:p>
            <a:pPr marL="285750" indent="-285750">
              <a:buClr>
                <a:srgbClr val="C86432"/>
              </a:buClr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chemeClr val="accent4"/>
                </a:solidFill>
              </a:rPr>
              <a:t>Een leaseauto en </a:t>
            </a:r>
            <a:r>
              <a:rPr lang="nl-NL" sz="2000" dirty="0" err="1">
                <a:solidFill>
                  <a:schemeClr val="accent4"/>
                </a:solidFill>
              </a:rPr>
              <a:t>schuldhulp</a:t>
            </a:r>
            <a:r>
              <a:rPr lang="nl-NL" sz="2000" dirty="0">
                <a:solidFill>
                  <a:schemeClr val="accent4"/>
                </a:solidFill>
              </a:rPr>
              <a:t>, wat nu?</a:t>
            </a:r>
          </a:p>
          <a:p>
            <a:endParaRPr lang="nl-NL" sz="20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buClr>
                <a:srgbClr val="C86432"/>
              </a:buClr>
            </a:pPr>
            <a:endParaRPr lang="nl-NL" sz="2000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4F85543-56F0-F60F-5618-4876955A01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0BAC64-A958-44BA-27BA-7BE02378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35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98E6E-BC88-B943-7E26-907F12263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5D650E-1BE6-143C-511F-1013537E20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C6E2A2-C3D4-CB23-5F61-92CE32727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4B481E5-63E2-910E-8836-CE81329B2B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1" y="1690079"/>
            <a:ext cx="8970826" cy="4639614"/>
          </a:xfrm>
        </p:spPr>
        <p:txBody>
          <a:bodyPr/>
          <a:lstStyle/>
          <a:p>
            <a:r>
              <a:rPr lang="nl-NL" sz="2400" u="sng" dirty="0"/>
              <a:t>Maximale huur voor huurtoeslag.</a:t>
            </a:r>
          </a:p>
          <a:p>
            <a:r>
              <a:rPr lang="nl-NL" sz="2400" dirty="0"/>
              <a:t>Een voorbeeld: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Woning met huurprijs van € 1050,-,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Alleenstaande met netto inkomen van € 2613,00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In 2025 geen HT, bvv = € 1693,-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Maximale huur om HT bij te krijgen is vervallen, </a:t>
            </a:r>
            <a:br>
              <a:rPr lang="nl-NL" sz="2400" dirty="0"/>
            </a:br>
            <a:r>
              <a:rPr lang="nl-NL" sz="2400" dirty="0"/>
              <a:t>dus HT is mogelijk tot € 932,39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Proefberekening nu € 175,- aan HT, bvv = € 1.578,-</a:t>
            </a:r>
          </a:p>
          <a:p>
            <a:pPr lvl="1" indent="0">
              <a:buNone/>
            </a:pPr>
            <a:r>
              <a:rPr lang="nl-NL" sz="2400" cap="none" dirty="0"/>
              <a:t>Is </a:t>
            </a:r>
            <a:r>
              <a:rPr lang="nl-NL" sz="2400" dirty="0"/>
              <a:t>dit na 1 juli 2023?  Dan onderaan de uitdraai een reminder over het </a:t>
            </a:r>
            <a:r>
              <a:rPr lang="nl-NL" sz="2400" dirty="0" err="1"/>
              <a:t>vakan</a:t>
            </a:r>
            <a:r>
              <a:rPr lang="nl-NL" sz="2400" dirty="0"/>
              <a:t> om dit veld te vullen. 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7C030EA-0973-7E23-EEBC-C411F702B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0131BD1-FE83-147E-1A38-073432941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86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2D1D2-EEDC-7376-8E99-32DD7C16F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054DEC-790B-00F0-717A-3266D481E7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8F5EBB3-C1A8-81D7-94E6-FD904B71E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7C00D05-7901-79E2-96BE-D1D731810A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1690079"/>
            <a:ext cx="10393317" cy="4639614"/>
          </a:xfrm>
        </p:spPr>
        <p:txBody>
          <a:bodyPr/>
          <a:lstStyle/>
          <a:p>
            <a:r>
              <a:rPr lang="nl-NL" sz="2400" u="sng" dirty="0"/>
              <a:t>Verhoging beslagvrije voet in verband met woonlasten 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Tijdelijke verhoging mogelijk als woonlasten hoger zijn dan drempelbedrag (110% van maximale rekenhuur= € 1026,22)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Permanente verhoging als aard van de woning überhaupt geen recht op huurtoeslag geeft én bovendien de huurprijs onder maximale rekenhuur van € 932,39  is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Door wijziging vanaf 2026 </a:t>
            </a:r>
            <a:r>
              <a:rPr lang="nl-NL" sz="2400" b="1" dirty="0"/>
              <a:t>beide verhogingen </a:t>
            </a:r>
            <a:r>
              <a:rPr lang="nl-NL" sz="2400" dirty="0"/>
              <a:t>tegelijk mogelijk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Voorbeeld: chalet op woningpark met huurprijs van € 1.050,-, netto inkomen van € 2.613,-.</a:t>
            </a:r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6F1D129-BF2E-332E-B924-09C28750F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DF26003-0B1C-6DF8-B324-2D1595E80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36EEC-A668-9720-4439-3A25156AF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71A0A1-E2B3-04AA-D742-6115014A83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774AC8-6B44-47F7-271D-13EA7F8A7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0804DF-8CB6-603D-4752-E3B2FA65A1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1" y="1690079"/>
            <a:ext cx="9974164" cy="4639614"/>
          </a:xfrm>
        </p:spPr>
        <p:txBody>
          <a:bodyPr/>
          <a:lstStyle/>
          <a:p>
            <a:r>
              <a:rPr lang="nl-NL" sz="2400" u="sng" dirty="0"/>
              <a:t>Mits in vtlb-calculator ingevuld:</a:t>
            </a:r>
            <a:endParaRPr lang="nl-NL" sz="2400" u="sng" dirty="0">
              <a:highlight>
                <a:srgbClr val="00FF00"/>
              </a:highlight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Startdatum correctie woonlasten, EN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 dirty="0"/>
              <a:t>Recht op huurtoeslag gezien aard van de woning: NEE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400"/>
              <a:t>Bvv in 2026 = € 1.753,-</a:t>
            </a:r>
            <a:endParaRPr lang="nl-NL" sz="2400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AF3B150-A5E1-67A0-38A5-08AC033EE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C8618E-212A-060A-DECD-E1271F0A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6</a:t>
            </a:fld>
            <a:endParaRPr lang="en-US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5AFFCEB2-4061-19F3-53DC-B1ED94348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188" y="3429000"/>
            <a:ext cx="5396964" cy="1738921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94AE7628-08B8-CE18-E601-BE37CF1325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32" y="3510819"/>
            <a:ext cx="3635055" cy="169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33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15E1A-45E9-D413-5330-FD85F7A3D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79BF0B-950C-D1E8-2C2C-338328AC71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B558F08-C7A3-2291-FE9F-2A61A3F85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53BB6F5-6171-9FE3-0C6A-336CEED2C0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1849123"/>
            <a:ext cx="8563318" cy="4480570"/>
          </a:xfrm>
        </p:spPr>
        <p:txBody>
          <a:bodyPr/>
          <a:lstStyle/>
          <a:p>
            <a:r>
              <a:rPr lang="nl-NL" sz="2400" u="sng" dirty="0"/>
              <a:t>Huurtoeslag voor gemeenschappelijke servicekosten </a:t>
            </a:r>
            <a:r>
              <a:rPr lang="nl-NL" sz="2400" b="1" u="sng" dirty="0"/>
              <a:t>vervalt helemaal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bedrag aan huurtoeslag valt dan dus maximaal € 48,-lager uit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in calculator wel servicekosten invullen (volgens definitie van vervallen wetsartikel), want: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correctie in nominaal bedrag tot maximaal € 48,- blijft dan gehandhaafd</a:t>
            </a:r>
          </a:p>
          <a:p>
            <a:r>
              <a:rPr lang="nl-NL" sz="2400" dirty="0"/>
              <a:t>	</a:t>
            </a:r>
            <a:endParaRPr lang="nl-NL" dirty="0"/>
          </a:p>
          <a:p>
            <a:endParaRPr lang="nl-NL" sz="2400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3A1F715-944B-9657-AACA-96AA7B233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BEB019-806E-2129-30E6-4C5405EB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1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0380F-0892-2F55-18BA-F5013AA93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D2E51E-0ECB-DC38-AC5B-FD7A47D652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6BC1300-EAA2-B22C-C8AD-FC5378CC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4898FE-7D7D-5E3E-641D-70E0045A9F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1849123"/>
            <a:ext cx="10393318" cy="4480570"/>
          </a:xfrm>
        </p:spPr>
        <p:txBody>
          <a:bodyPr/>
          <a:lstStyle/>
          <a:p>
            <a:r>
              <a:rPr lang="nl-NL" sz="2400" u="sng" dirty="0"/>
              <a:t>Nieuwe methode om huurtoeslag te berekenen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Afbouw huurtoeslag verloopt per 1.1.2026 gelijkmatiger naarmate het inkomen stijgt. Van harde afkapgrens naar gelijkmatige afbouw.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Huurders kunnen makkelijker inschatten wat huurtoeslag wordt als inkomen stijgt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Nieuwe methode werkt door in de berekening van woonkostencompensatie in de beslagvrije voet</a:t>
            </a:r>
          </a:p>
          <a:p>
            <a:endParaRPr lang="nl-NL" sz="2400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1B047FD-BD59-D2DA-2F76-1BE4BA2F4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CD934C-D988-59F8-2734-C52B16CB5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4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D3255-0E39-5C41-95D8-5270FD8AE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9A1342-1EE6-9B99-86BC-8A6D03862F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6532" y="4191709"/>
            <a:ext cx="10177196" cy="501041"/>
          </a:xfrm>
        </p:spPr>
        <p:txBody>
          <a:bodyPr/>
          <a:lstStyle/>
          <a:p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DB5ADB-659E-404E-7C20-6F9560C8A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0" y="1013554"/>
            <a:ext cx="10515472" cy="672907"/>
          </a:xfrm>
        </p:spPr>
        <p:txBody>
          <a:bodyPr>
            <a:normAutofit/>
          </a:bodyPr>
          <a:lstStyle/>
          <a:p>
            <a:r>
              <a:rPr lang="nl-NL" dirty="0">
                <a:ea typeface="Calibri" panose="020F0502020204030204" pitchFamily="34" charset="0"/>
                <a:cs typeface="Times New Roman" panose="02020603050405020304" pitchFamily="18" charset="0"/>
              </a:rPr>
              <a:t>1. Grote wijzigingen in de Wet op de huurtoeslag</a:t>
            </a:r>
            <a:endParaRPr lang="nl-NL" sz="140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A9F925D-8AB4-2F18-F75C-F5615AF4A0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0410" y="1849123"/>
            <a:ext cx="10393318" cy="4480570"/>
          </a:xfrm>
        </p:spPr>
        <p:txBody>
          <a:bodyPr/>
          <a:lstStyle/>
          <a:p>
            <a:r>
              <a:rPr lang="nl-NL" sz="2400" u="sng" dirty="0"/>
              <a:t>Gevolgen voor inkomens vanaf € 30.000 (eenpersoonshuishouden) of €40.000 (meerpersoonshuishouden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Lagere beslagvrije voet door hogere huurtoeslag. Beschikbaar inkomen blijft gelijk</a:t>
            </a:r>
          </a:p>
          <a:p>
            <a:r>
              <a:rPr lang="nl-NL" sz="2400" u="sng" dirty="0"/>
              <a:t>Gevolgen voor inkomens tussen 35.000 tot 53.000 (eenpersoons huishouden of tussen 45.000-67.000 (meerpersoonshuishouden)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Lagere beslagvrije voet wordt niet volledig gecompenseerd door hogere huurtoeslag. Het beschikbaar inkomen daalt.</a:t>
            </a:r>
          </a:p>
          <a:p>
            <a:endParaRPr lang="nl-NL" sz="2400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77318B7-F4DD-8CD1-5F5D-DAE27D782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615" y="177985"/>
            <a:ext cx="5447343" cy="672907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1DBF9A-451D-5AD3-F336-5D7E46C57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ModOverlayVTI">
  <a:themeElements>
    <a:clrScheme name="NVVK">
      <a:dk1>
        <a:srgbClr val="1E2878"/>
      </a:dk1>
      <a:lt1>
        <a:srgbClr val="FFFFFF"/>
      </a:lt1>
      <a:dk2>
        <a:srgbClr val="192456"/>
      </a:dk2>
      <a:lt2>
        <a:srgbClr val="EBEBEB"/>
      </a:lt2>
      <a:accent1>
        <a:srgbClr val="C86432"/>
      </a:accent1>
      <a:accent2>
        <a:srgbClr val="A6ACD0"/>
      </a:accent2>
      <a:accent3>
        <a:srgbClr val="C76432"/>
      </a:accent3>
      <a:accent4>
        <a:srgbClr val="C76432"/>
      </a:accent4>
      <a:accent5>
        <a:srgbClr val="D3D6E3"/>
      </a:accent5>
      <a:accent6>
        <a:srgbClr val="A3B5E2"/>
      </a:accent6>
      <a:hlink>
        <a:srgbClr val="4B5393"/>
      </a:hlink>
      <a:folHlink>
        <a:srgbClr val="694660"/>
      </a:folHlink>
    </a:clrScheme>
    <a:fontScheme name="Elephant Arial Nova Light">
      <a:majorFont>
        <a:latin typeface="Elephant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2021 - voorbeeld" id="{532CF34A-E893-49A0-AC17-56AE8BF9D508}" vid="{ADA56FD4-CE4D-4280-8E4A-0F52F964927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VVK">
    <a:dk1>
      <a:srgbClr val="1E2878"/>
    </a:dk1>
    <a:lt1>
      <a:srgbClr val="FFFFFF"/>
    </a:lt1>
    <a:dk2>
      <a:srgbClr val="192456"/>
    </a:dk2>
    <a:lt2>
      <a:srgbClr val="EBEBEB"/>
    </a:lt2>
    <a:accent1>
      <a:srgbClr val="C86432"/>
    </a:accent1>
    <a:accent2>
      <a:srgbClr val="A6ACD0"/>
    </a:accent2>
    <a:accent3>
      <a:srgbClr val="C76432"/>
    </a:accent3>
    <a:accent4>
      <a:srgbClr val="C76432"/>
    </a:accent4>
    <a:accent5>
      <a:srgbClr val="D3D6E3"/>
    </a:accent5>
    <a:accent6>
      <a:srgbClr val="A3B5E2"/>
    </a:accent6>
    <a:hlink>
      <a:srgbClr val="4B5393"/>
    </a:hlink>
    <a:folHlink>
      <a:srgbClr val="694660"/>
    </a:folHlink>
  </a:clrScheme>
</a:themeOverride>
</file>

<file path=ppt/theme/themeOverride2.xml><?xml version="1.0" encoding="utf-8"?>
<a:themeOverride xmlns:a="http://schemas.openxmlformats.org/drawingml/2006/main">
  <a:clrScheme name="NVVK">
    <a:dk1>
      <a:srgbClr val="1E2878"/>
    </a:dk1>
    <a:lt1>
      <a:srgbClr val="FFFFFF"/>
    </a:lt1>
    <a:dk2>
      <a:srgbClr val="192456"/>
    </a:dk2>
    <a:lt2>
      <a:srgbClr val="EBEBEB"/>
    </a:lt2>
    <a:accent1>
      <a:srgbClr val="C86432"/>
    </a:accent1>
    <a:accent2>
      <a:srgbClr val="A6ACD0"/>
    </a:accent2>
    <a:accent3>
      <a:srgbClr val="C76432"/>
    </a:accent3>
    <a:accent4>
      <a:srgbClr val="C76432"/>
    </a:accent4>
    <a:accent5>
      <a:srgbClr val="D3D6E3"/>
    </a:accent5>
    <a:accent6>
      <a:srgbClr val="A3B5E2"/>
    </a:accent6>
    <a:hlink>
      <a:srgbClr val="4B5393"/>
    </a:hlink>
    <a:folHlink>
      <a:srgbClr val="69466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20f3fd25-441e-426e-995e-3ce0737682b1" xsi:nil="true"/>
    <Datum xmlns="20f3fd25-441e-426e-995e-3ce0737682b1" xsi:nil="true"/>
    <_x0054_ag2 xmlns="20f3fd25-441e-426e-995e-3ce0737682b1" xsi:nil="true"/>
    <TaxCatchAll xmlns="c40acce6-448b-4207-9dde-c5cd7ac4001d"/>
    <Tag xmlns="20f3fd25-441e-426e-995e-3ce0737682b1"/>
    <lcf76f155ced4ddcb4097134ff3c332f xmlns="20f3fd25-441e-426e-995e-3ce0737682b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24722C28EAC478CD6B7DA182CC6E1" ma:contentTypeVersion="25" ma:contentTypeDescription="Create a new document." ma:contentTypeScope="" ma:versionID="cd94651b3698f8e889c2b5b37e26b801">
  <xsd:schema xmlns:xsd="http://www.w3.org/2001/XMLSchema" xmlns:xs="http://www.w3.org/2001/XMLSchema" xmlns:p="http://schemas.microsoft.com/office/2006/metadata/properties" xmlns:ns2="20f3fd25-441e-426e-995e-3ce0737682b1" xmlns:ns3="c40acce6-448b-4207-9dde-c5cd7ac4001d" targetNamespace="http://schemas.microsoft.com/office/2006/metadata/properties" ma:root="true" ma:fieldsID="49cfed7d7e38f3ac2b866aaa526f9499" ns2:_="" ns3:_="">
    <xsd:import namespace="20f3fd25-441e-426e-995e-3ce0737682b1"/>
    <xsd:import namespace="c40acce6-448b-4207-9dde-c5cd7ac4001d"/>
    <xsd:element name="properties">
      <xsd:complexType>
        <xsd:sequence>
          <xsd:element name="documentManagement">
            <xsd:complexType>
              <xsd:all>
                <xsd:element ref="ns2:Tag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_x0054_ag2" minOccurs="0"/>
                <xsd:element ref="ns2:Datum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f3fd25-441e-426e-995e-3ce0737682b1" elementFormDefault="qualified">
    <xsd:import namespace="http://schemas.microsoft.com/office/2006/documentManagement/types"/>
    <xsd:import namespace="http://schemas.microsoft.com/office/infopath/2007/PartnerControls"/>
    <xsd:element name="Tag" ma:index="1" ma:displayName="Tag" ma:description="Tags" ma:format="Dropdown" ma:indexed="true" ma:internalName="Tag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x0054_ag2" ma:index="13" nillable="true" ma:displayName="Tag 2" ma:description="2e tag" ma:format="Dropdown" ma:internalName="_x0054_ag2">
      <xsd:simpleType>
        <xsd:restriction base="dms:Text">
          <xsd:maxLength value="255"/>
        </xsd:restriction>
      </xsd:simpleType>
    </xsd:element>
    <xsd:element name="Datum" ma:index="14" nillable="true" ma:displayName="Datum" ma:format="Dropdown" ma:internalName="Datum" ma:percentage="FALSE">
      <xsd:simpleType>
        <xsd:restriction base="dms:Number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d358677-180e-429f-b8ae-d8a57d2575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0acce6-448b-4207-9dde-c5cd7ac4001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6" nillable="true" ma:displayName="Taxonomy Catch All Column" ma:hidden="true" ma:list="{45275250-0289-46bc-99e2-36fd2e018f6d}" ma:internalName="TaxCatchAll" ma:showField="CatchAllData" ma:web="c40acce6-448b-4207-9dde-c5cd7ac400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B3A94D-20E3-4540-86A7-93B0BA8839BE}">
  <ds:schemaRefs>
    <ds:schemaRef ds:uri="http://purl.org/dc/elements/1.1/"/>
    <ds:schemaRef ds:uri="c40acce6-448b-4207-9dde-c5cd7ac4001d"/>
    <ds:schemaRef ds:uri="20f3fd25-441e-426e-995e-3ce0737682b1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797230E-BFBA-4613-A9B8-85E24EB8225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0f3fd25-441e-426e-995e-3ce0737682b1"/>
    <ds:schemaRef ds:uri="c40acce6-448b-4207-9dde-c5cd7ac4001d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E12C7A-F99C-48A2-9650-BA13536A99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8626</TotalTime>
  <Words>2604</Words>
  <Application>Microsoft Office PowerPoint</Application>
  <PresentationFormat>Breedbeeld</PresentationFormat>
  <Paragraphs>424</Paragraphs>
  <Slides>38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38</vt:i4>
      </vt:variant>
    </vt:vector>
  </HeadingPairs>
  <TitlesOfParts>
    <vt:vector size="46" baseType="lpstr">
      <vt:lpstr>Arial</vt:lpstr>
      <vt:lpstr>Arial Nova Light</vt:lpstr>
      <vt:lpstr>Barlow</vt:lpstr>
      <vt:lpstr>Calibri</vt:lpstr>
      <vt:lpstr>Elephant</vt:lpstr>
      <vt:lpstr>Times New Roman</vt:lpstr>
      <vt:lpstr>Wingdings</vt:lpstr>
      <vt:lpstr>ModOverlayVTI</vt:lpstr>
      <vt:lpstr>Webcollege vtlb 1.1.2026 van de NVVK en Bureau WSNP:   deel A:  Wijzigingen in de beslagvrije voet en het vtlb per januari 2026 deel B:  Aanleiding en noodzaak herberekening vtlb deel C:  Ontwikkelingen webbased vtlb-calculator   </vt:lpstr>
      <vt:lpstr>A. Wijzigingen bvv en vtlb per 1  januari 2026 </vt:lpstr>
      <vt:lpstr>1. Grote wijzigingen in de Wet op de huurtoeslag</vt:lpstr>
      <vt:lpstr>1. Grote wijzigingen in de Wet op de huurtoeslag</vt:lpstr>
      <vt:lpstr>1. Grote wijzigingen in de Wet op de huurtoeslag</vt:lpstr>
      <vt:lpstr>1. Grote wijzigingen in de Wet op de huurtoeslag</vt:lpstr>
      <vt:lpstr>1. Grote wijzigingen in de Wet op de huurtoeslag</vt:lpstr>
      <vt:lpstr>1. Grote wijzigingen in de Wet op de huurtoeslag</vt:lpstr>
      <vt:lpstr>1. Grote wijzigingen in de Wet op de huurtoeslag</vt:lpstr>
      <vt:lpstr>1. Grote wijzigingen in de Wet op de huurtoeslag</vt:lpstr>
      <vt:lpstr>2. Bedragen maximale beslagvrije voet</vt:lpstr>
      <vt:lpstr>2. Wijziging normbedragen in januari 2026</vt:lpstr>
      <vt:lpstr>3. Netto vakantiegeld in de Vtlb-berekening bij laag inkomen</vt:lpstr>
      <vt:lpstr>3. Netto vakantiegeld in de vtlb-berekening bij laag inkomen</vt:lpstr>
      <vt:lpstr>3. Netto vakantiegeld in de Vtlb-berekening bij laag inkomen</vt:lpstr>
      <vt:lpstr>Twee voorbeelden</vt:lpstr>
      <vt:lpstr>3. Netto vakantiegeld in de Vtlb-berekening bij laag inkomen</vt:lpstr>
      <vt:lpstr>3. Netto vakantiegeld in de Vtlb-berekening bij laag inkomen</vt:lpstr>
      <vt:lpstr>3. Netto vakantiegeld in de Vtlb-berekening bij laag inkomen</vt:lpstr>
      <vt:lpstr>4. Netto nadeel fiscale bijtelling auto van de zaak </vt:lpstr>
      <vt:lpstr>4. Netto nadeel fiscale bijtelling auto van de zaak </vt:lpstr>
      <vt:lpstr>4. Netto nadeel fiscale bijtelling auto van de zaak </vt:lpstr>
      <vt:lpstr>5. Correctie voor private-lease auto </vt:lpstr>
      <vt:lpstr>5. Correctie voor private-lease auto </vt:lpstr>
      <vt:lpstr>6. Alleenverdienersproblematiek</vt:lpstr>
      <vt:lpstr>5.  Alleenverdienersproblematiek</vt:lpstr>
      <vt:lpstr>6. Alleenverdienersproblematiek</vt:lpstr>
      <vt:lpstr>6. Alleenverdienersproblematiek</vt:lpstr>
      <vt:lpstr>6. Alleenverdienersproblematiek</vt:lpstr>
      <vt:lpstr>B. Aanleiding en noodzaak herberekening vtlb voor 1/3</vt:lpstr>
      <vt:lpstr>B. Herberekenen vtlb voor 1 maart </vt:lpstr>
      <vt:lpstr>B. Herberekenen vtlb voor 1 maart </vt:lpstr>
      <vt:lpstr>B. Herberekenen vtlb voor 1 maart </vt:lpstr>
      <vt:lpstr>C. Ontwikkelingen webbased vtlb-calculator </vt:lpstr>
      <vt:lpstr>C. Webbased vtlb-calculator </vt:lpstr>
      <vt:lpstr>C. Webbased vtlb-calculator </vt:lpstr>
      <vt:lpstr>Dank voor de aandacht!</vt:lpstr>
      <vt:lpstr>Meer lezen?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Webcollege NVVK en Bureau WSNP</dc:title>
  <dc:creator>Auke Schouwstra</dc:creator>
  <cp:lastModifiedBy>Pauline de Wit- van Schie</cp:lastModifiedBy>
  <cp:revision>135</cp:revision>
  <cp:lastPrinted>2024-12-23T14:26:12Z</cp:lastPrinted>
  <dcterms:created xsi:type="dcterms:W3CDTF">2022-08-16T18:47:22Z</dcterms:created>
  <dcterms:modified xsi:type="dcterms:W3CDTF">2026-01-15T12:58:53Z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0x01010011224722C28EAC478CD6B7DA182CC6E1</vt:lpwstr>
  </property>
</Properties>
</file>