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3F_7A0DCBAD.xml" ContentType="application/vnd.ms-powerpoint.comments+xml"/>
  <Override PartName="/ppt/comments/modernComment_143_A70396E5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99" r:id="rId5"/>
    <p:sldId id="300" r:id="rId6"/>
    <p:sldId id="317" r:id="rId7"/>
    <p:sldId id="302" r:id="rId8"/>
    <p:sldId id="305" r:id="rId9"/>
    <p:sldId id="318" r:id="rId10"/>
    <p:sldId id="319" r:id="rId11"/>
    <p:sldId id="315" r:id="rId12"/>
    <p:sldId id="316" r:id="rId13"/>
    <p:sldId id="321" r:id="rId14"/>
    <p:sldId id="320" r:id="rId15"/>
    <p:sldId id="325" r:id="rId16"/>
    <p:sldId id="331" r:id="rId17"/>
    <p:sldId id="322" r:id="rId18"/>
    <p:sldId id="308" r:id="rId19"/>
    <p:sldId id="324" r:id="rId20"/>
    <p:sldId id="309" r:id="rId21"/>
    <p:sldId id="323" r:id="rId22"/>
    <p:sldId id="326" r:id="rId23"/>
    <p:sldId id="329" r:id="rId24"/>
    <p:sldId id="330" r:id="rId25"/>
    <p:sldId id="301" r:id="rId26"/>
    <p:sldId id="313" r:id="rId27"/>
    <p:sldId id="312" r:id="rId28"/>
    <p:sldId id="327" r:id="rId29"/>
    <p:sldId id="311" r:id="rId30"/>
    <p:sldId id="328" r:id="rId31"/>
    <p:sldId id="31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4DF250-E5F1-A97B-813E-854955CF97C0}" name="Karen Stoffels" initials="KS" userId="Karen Stoffel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116" d="100"/>
          <a:sy n="116" d="100"/>
        </p:scale>
        <p:origin x="8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omments/modernComment_13F_7A0DCB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C259D1F-61D8-4EF3-A7FE-FC4CC3D0622E}" authorId="{554DF250-E5F1-A97B-813E-854955CF97C0}" created="2022-01-15T14:06:51.935">
    <pc:sldMkLst xmlns:pc="http://schemas.microsoft.com/office/powerpoint/2013/main/command">
      <pc:docMk/>
      <pc:sldMk cId="2047724461" sldId="319"/>
    </pc:sldMkLst>
    <p188:txBody>
      <a:bodyPr/>
      <a:lstStyle/>
      <a:p>
        <a:r>
          <a:rPr lang="nl-NL"/>
          <a:t>in deze sheet is de verdeling van de overige correcties 50/50. lijkt met niet handig als we willen laten zien dat het naar rato van ieders bvv gaat. dus misschien beter andere casus kiezen?</a:t>
        </a:r>
      </a:p>
    </p188:txBody>
  </p188:cm>
</p188:cmLst>
</file>

<file path=ppt/comments/modernComment_143_A70396E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50BF15-4EF4-4FBD-BEAE-4DDEA62D569E}" authorId="{554DF250-E5F1-A97B-813E-854955CF97C0}" created="2022-01-15T14:12:31.794">
    <pc:sldMkLst xmlns:pc="http://schemas.microsoft.com/office/powerpoint/2013/main/command">
      <pc:docMk/>
      <pc:sldMk cId="2802030309" sldId="323"/>
    </pc:sldMkLst>
    <p188:txBody>
      <a:bodyPr/>
      <a:lstStyle/>
      <a:p>
        <a:r>
          <a:rPr lang="nl-NL"/>
          <a:t>als je deze sheet ziet zou je denken dat 184,53+839,82 bij elkaar 948 is. Niet logisch is dus de tekst bij "maximale huurgrens/kale huur"want dat is het allebei niet.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8D1E-D6AC-4859-87AE-1253B707E3AD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18A5-75DE-4FC4-A330-F65A9817FB9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6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618A5-75DE-4FC4-A330-F65A9817FB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18A5-75DE-4FC4-A330-F65A9817FB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18A5-75DE-4FC4-A330-F65A9817FB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9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117" y="2553612"/>
            <a:ext cx="5651833" cy="1488999"/>
          </a:xfrm>
        </p:spPr>
        <p:txBody>
          <a:bodyPr lIns="0" tIns="0" rIns="0" bIns="0">
            <a:normAutofit/>
          </a:bodyPr>
          <a:lstStyle>
            <a:lvl1pPr algn="l">
              <a:defRPr sz="4400" b="1" baseline="0">
                <a:solidFill>
                  <a:srgbClr val="F36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1949" y="3898230"/>
            <a:ext cx="5716001" cy="60099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2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06117" y="2553612"/>
            <a:ext cx="5651833" cy="1488999"/>
          </a:xfrm>
        </p:spPr>
        <p:txBody>
          <a:bodyPr lIns="0" tIns="0" rIns="0" bIns="0">
            <a:normAutofit/>
          </a:bodyPr>
          <a:lstStyle>
            <a:lvl1pPr algn="l">
              <a:defRPr sz="4400" b="1" baseline="0">
                <a:solidFill>
                  <a:srgbClr val="F36E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1949" y="3898230"/>
            <a:ext cx="5716001" cy="60099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2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0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06117" y="2553612"/>
            <a:ext cx="5651833" cy="1488999"/>
          </a:xfrm>
        </p:spPr>
        <p:txBody>
          <a:bodyPr lIns="0" tIns="0" rIns="0" bIns="0">
            <a:normAutofit/>
          </a:bodyPr>
          <a:lstStyle>
            <a:lvl1pPr algn="l">
              <a:defRPr sz="4400" b="1" baseline="0">
                <a:solidFill>
                  <a:srgbClr val="F36E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1949" y="3898230"/>
            <a:ext cx="5716001" cy="60099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2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4184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06117" y="2553612"/>
            <a:ext cx="7535778" cy="1488999"/>
          </a:xfrm>
        </p:spPr>
        <p:txBody>
          <a:bodyPr lIns="0" tIns="0" rIns="0" bIns="0">
            <a:normAutofit/>
          </a:bodyPr>
          <a:lstStyle>
            <a:lvl1pPr algn="ctr">
              <a:defRPr sz="4400" b="1" baseline="0">
                <a:solidFill>
                  <a:srgbClr val="F36E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41949" y="3898230"/>
            <a:ext cx="7599946" cy="600994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0023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7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69F0-8F98-4A1B-8094-BEDAE4D53DD0}" type="slidenum">
              <a:rPr lang="nl-NL" altLang="en-US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1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ABB7-149A-4510-98F4-48581FEF065D}" type="slidenum">
              <a:rPr lang="nl-NL" altLang="en-US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5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05A7-A3F0-4B92-BCE5-5766F7B4998E}" type="slidenum">
              <a:rPr lang="nl-NL" altLang="en-US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9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28650" y="862432"/>
            <a:ext cx="7886700" cy="64552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ECDE6-85BE-4BA4-8931-0443B516A9E4}" type="slidenum">
              <a:rPr lang="nl-NL" altLang="en-US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nl-NL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6748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862013"/>
            <a:ext cx="7886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C38DEA-64D4-4E96-AA9B-8F2D137FA54B}" type="slidenum">
              <a:rPr lang="nl-NL" altLang="en-US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7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rgbClr val="F36E2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6E2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6E2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6E2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6E2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6E2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6E2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6E2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36E2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18/10/relationships/comments" Target="../comments/modernComment_143_A70396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18/10/relationships/comments" Target="../comments/modernComment_143_A70396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18/10/relationships/comments" Target="../comments/modernComment_143_A70396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18/10/relationships/comments" Target="../comments/modernComment_143_A70396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18/10/relationships/comments" Target="../comments/modernComment_143_A70396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18/10/relationships/comments" Target="../comments/modernComment_13F_7A0DCBAD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357" y="1674561"/>
            <a:ext cx="7491036" cy="1322391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Webcollege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err="1"/>
              <a:t>Nvvk</a:t>
            </a:r>
            <a:r>
              <a:rPr lang="en-US" sz="4000" dirty="0"/>
              <a:t> en Bureau WSNP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7599946" cy="2629470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36DE48F-5FC7-4DEA-B696-FFC0C10FE693}"/>
              </a:ext>
            </a:extLst>
          </p:cNvPr>
          <p:cNvSpPr txBox="1"/>
          <p:nvPr/>
        </p:nvSpPr>
        <p:spPr>
          <a:xfrm>
            <a:off x="395536" y="2993246"/>
            <a:ext cx="7920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altLang="nl-NL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Vtlb</a:t>
            </a:r>
            <a:r>
              <a:rPr lang="nl-NL" altLang="nl-NL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 </a:t>
            </a:r>
            <a:br>
              <a:rPr lang="nl-NL" altLang="nl-NL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altLang="nl-NL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wijzigingen calculator, uitdraai en rapport per 1.1.2022</a:t>
            </a:r>
            <a:endParaRPr lang="nl-N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en 5. Afdwingen </a:t>
            </a:r>
            <a:r>
              <a:rPr lang="nl-NL" sz="2400" dirty="0">
                <a:ea typeface="Calibri" panose="020F0502020204030204" pitchFamily="34" charset="0"/>
                <a:cs typeface="Times New Roman" panose="02020603050405020304" pitchFamily="18" charset="0"/>
              </a:rPr>
              <a:t>wat </a:t>
            </a:r>
            <a:r>
              <a:rPr lang="nl-NL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ingevuld moet worden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759106" y="2013770"/>
            <a:ext cx="7745459" cy="348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de tab inkomen met maandelijks inbegrepen VT hoeft</a:t>
            </a:r>
            <a:r>
              <a:rPr kumimoji="0" lang="nl-NL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het bruto VT niet ingevoerd te worden. Het veld “bruto vakantiegeld” in deze categorie is grijs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invoer van inkomen afgedwongen dat zowel het bruto als het netto inkomen (en indien van toepassing bruto VT) wordt ingevoerd.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5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5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Voorbeeld punt 4 en 5 </a:t>
            </a:r>
            <a:b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3C88A02-2703-4261-8344-C9F9D9451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8" y="2061355"/>
            <a:ext cx="6212018" cy="376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800" dirty="0" smtClean="0">
                <a:solidFill>
                  <a:schemeClr val="accent2"/>
                </a:solidFill>
              </a:rPr>
              <a:t>Wijzigingen in uitdraai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76764" y="2011336"/>
            <a:ext cx="808795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000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VERDUIDELIJKING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Correctie individuele woonlasten, als woonlasten hoger zijn dan de maximale huurgrens: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Werkelijke woonlasten staan cursief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Berekende beslagvrije voet staat cursief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pagina 1: specificatie van de correctie van de woonlasten, als woonlasten hoger zijn dan de maximale huurgrens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 op kindgebonden budget</a:t>
            </a:r>
            <a:endParaRPr lang="nl-NL" sz="20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49186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800" dirty="0" smtClean="0">
                <a:solidFill>
                  <a:schemeClr val="accent2"/>
                </a:solidFill>
              </a:rPr>
              <a:t>Woonlasten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76764" y="2011336"/>
            <a:ext cx="808795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Standaard woonlasten </a:t>
            </a:r>
            <a:r>
              <a:rPr lang="nl-NL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 max. huurtoeslag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(€ 763,47):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Beslagvrije voet: correctie in compensatiekop: beslagvrije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voet gaat uit van fictieve lasten en ontvangen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huurtoeslag</a:t>
            </a:r>
            <a:endParaRPr lang="nl-NL" sz="2000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nominaal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bedrag, correctie individuele lasten, werkelijke woonlasten en ontvangen huurtoeslag</a:t>
            </a:r>
            <a:endParaRPr lang="nl-NL" sz="2000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woonlasten: bedrag </a:t>
            </a:r>
            <a:r>
              <a:rPr lang="nl-NL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110% van € 763,47 wordt gecorrigeerd in nominaal bedrag, woonlasten boven max. huurtoeslaggrens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woonlasten: bedrag </a:t>
            </a:r>
            <a:r>
              <a:rPr lang="nl-NL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boven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110% van € 763,47 wordt gecorrigeerd in beslagvrije voet voor de eerste 6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maanden, mits max bvv.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Daarna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nominaal bedrag.</a:t>
            </a:r>
            <a:endParaRPr lang="nl-NL" sz="20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490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800" dirty="0" smtClean="0">
                <a:solidFill>
                  <a:schemeClr val="accent2"/>
                </a:solidFill>
              </a:rPr>
              <a:t>1.Wijziging </a:t>
            </a:r>
            <a:r>
              <a:rPr lang="nl-NL" sz="2800" dirty="0" smtClean="0">
                <a:solidFill>
                  <a:schemeClr val="accent2"/>
                </a:solidFill>
              </a:rPr>
              <a:t>uitdraai-woonlasten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76764" y="2011336"/>
            <a:ext cx="808795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ay-out correctie individuele lasten is  aangepast: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woonlasten hoger dan het normbedrag waarbij nog huurtoeslag mogelijk is? </a:t>
            </a:r>
            <a:r>
              <a:rPr lang="nl-NL" sz="2000" i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nl-NL" sz="2000" i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oonlasten zijn cursief gedrukt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endParaRPr lang="nl-NL" sz="2000" i="1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Want: </a:t>
            </a:r>
            <a:r>
              <a:rPr lang="nl-NL" sz="20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correctie individuele lasten wordt 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beoogd nog duidelijker te maken dat in deze correctie alleen de woonlasten worden </a:t>
            </a:r>
            <a:r>
              <a:rPr lang="nl-NL" sz="20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gerekend tot het bedrag van de maximale huurtoeslaggrens</a:t>
            </a:r>
            <a:endParaRPr lang="nl-NL" sz="20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02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Voorbeeld punt 1</a:t>
            </a: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763152" y="1798070"/>
            <a:ext cx="7745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582B9D-04AD-47E9-8863-FFD05548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31" y="1913660"/>
            <a:ext cx="7693639" cy="34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800" dirty="0">
                <a:solidFill>
                  <a:schemeClr val="accent2"/>
                </a:solidFill>
              </a:rPr>
              <a:t>Wijziging uitdraai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76764" y="2011336"/>
            <a:ext cx="808795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ay-out correctie individuele lasten is  aangepast: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Berekende beslagvrije voet is hoger dan de maximale beslagvrije voet? </a:t>
            </a:r>
            <a:r>
              <a:rPr lang="nl-NL" sz="2000" i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Berekende beslagvrije voet is cursief gedrukt.</a:t>
            </a:r>
          </a:p>
          <a:p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Want: </a:t>
            </a:r>
            <a:r>
              <a:rPr lang="nl-NL" sz="2000" b="1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correctie individuele lasten worden 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werkelijke kosten vergeleken met de fictieve kosten uit de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compensatiekop van de beslagvrije voet. 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 compensatiekop worden de woonlasten maximaal tot maximale huurtoeslaggrens gecorrigeerd</a:t>
            </a:r>
            <a:r>
              <a:rPr lang="nl-NL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nl-NL" sz="20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63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Voorbeeld punt 2</a:t>
            </a: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8" y="2228882"/>
            <a:ext cx="8121792" cy="16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800" dirty="0">
                <a:solidFill>
                  <a:schemeClr val="accent2"/>
                </a:solidFill>
              </a:rPr>
              <a:t>Wijziging uitdraai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76764" y="2011336"/>
            <a:ext cx="808795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i="1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correctie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 woonlasten 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mogelijk is, dan volgt specificatie van de correctie woonlasten boven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normbedrag op pagina 1</a:t>
            </a:r>
            <a:endParaRPr lang="nl-NL" sz="20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140968"/>
            <a:ext cx="679194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303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800" dirty="0" smtClean="0">
                <a:solidFill>
                  <a:schemeClr val="accent2"/>
                </a:solidFill>
              </a:rPr>
              <a:t>Woonlasten na 6 </a:t>
            </a:r>
            <a:r>
              <a:rPr lang="nl-NL" sz="2800" dirty="0" err="1" smtClean="0">
                <a:solidFill>
                  <a:schemeClr val="accent2"/>
                </a:solidFill>
              </a:rPr>
              <a:t>mnd</a:t>
            </a:r>
            <a:r>
              <a:rPr lang="nl-NL" sz="2800" dirty="0" smtClean="0">
                <a:solidFill>
                  <a:schemeClr val="accent2"/>
                </a:solidFill>
              </a:rPr>
              <a:t> of geen max bvv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76764" y="2011336"/>
            <a:ext cx="808795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00" y="2291662"/>
            <a:ext cx="7286131" cy="243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44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nl-NL" sz="3100" dirty="0">
                <a:ea typeface="Calibri" panose="020F0502020204030204" pitchFamily="34" charset="0"/>
                <a:cs typeface="Times New Roman" panose="02020603050405020304" pitchFamily="18" charset="0"/>
              </a:rPr>
              <a:t>de calculator :  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759106" y="2013770"/>
            <a:ext cx="774545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NIEUW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 uitgaven is een veld toegevoegd: </a:t>
            </a:r>
            <a:b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“gezamenlijke correctie overige”, dit zijn overige correcties voor </a:t>
            </a:r>
            <a:r>
              <a:rPr lang="nl-NL" sz="20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gezamenlijke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kosten. 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alculator verdeelt deze naar rato van bvv over beide partners.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veld “correctie overige” is voortaan alleen bestemd voor </a:t>
            </a:r>
            <a:r>
              <a:rPr lang="nl-NL" sz="2000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individuele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correcties.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Netto VT is handmatig in te vullen</a:t>
            </a:r>
          </a:p>
          <a:p>
            <a:endParaRPr lang="nl-NL" sz="1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800" dirty="0" smtClean="0">
                <a:solidFill>
                  <a:schemeClr val="accent2"/>
                </a:solidFill>
              </a:rPr>
              <a:t>Wijziging uitdraai- kgb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76764" y="2011336"/>
            <a:ext cx="8087958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 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bedrag aan ontvangen KGB&gt;maximale bedrag aan KGB, 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correctie KGB in rood getoond, zodat duidelijk is dat er mogelijk een invoerfout is gemaakt. Andere oorzaak is ook mogelijk (verdeling over het jaar etc. )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 startAt="5"/>
            </a:pPr>
            <a:endParaRPr lang="nl-NL" sz="20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89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400" dirty="0" smtClean="0">
                <a:solidFill>
                  <a:schemeClr val="accent2"/>
                </a:solidFill>
              </a:rPr>
              <a:t>4. </a:t>
            </a:r>
            <a:r>
              <a:rPr lang="nl-NL" sz="2400" dirty="0" smtClean="0">
                <a:solidFill>
                  <a:schemeClr val="accent2"/>
                </a:solidFill>
              </a:rPr>
              <a:t>Controle </a:t>
            </a:r>
            <a:r>
              <a:rPr lang="nl-NL" sz="2400" dirty="0">
                <a:solidFill>
                  <a:schemeClr val="accent2"/>
                </a:solidFill>
              </a:rPr>
              <a:t>op kindgebonden budget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27" y="3933056"/>
            <a:ext cx="7599946" cy="600994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2013770"/>
            <a:ext cx="7345051" cy="32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2" y="1550002"/>
            <a:ext cx="7925287" cy="10287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700" dirty="0">
                <a:ea typeface="Calibri" panose="020F0502020204030204" pitchFamily="34" charset="0"/>
                <a:cs typeface="Times New Roman" panose="02020603050405020304" pitchFamily="18" charset="0"/>
              </a:rPr>
              <a:t>Wijzigingen i</a:t>
            </a:r>
            <a:r>
              <a:rPr lang="nl-NL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het rapport: 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67544" y="2168677"/>
            <a:ext cx="82809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3.1.3: toelichting werkwijze Vtlb-berekening paar beiden in inrichting met eigen bijdrage moeten.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3.4: toelichting werkwijze vtlb-berekening paar, waarbij 1 of beide partners een auto van de zaak hebben.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6.1.1: berekening van de tegemoetkoming </a:t>
            </a:r>
            <a:r>
              <a:rPr lang="nl-NL" sz="2000" u="none" strike="noStrike" dirty="0" err="1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inwonenden</a:t>
            </a:r>
            <a: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verder aangevuld en gespecificeerd, met name berekening III (overige inwoners bij schuldenaren groep 2 of 3).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6.1.5: nieuwe </a:t>
            </a:r>
            <a: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paragraaf met uitleg over invoeropties inkomen zelfstandig ondernemers/zzp’ers</a:t>
            </a:r>
            <a:b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2" y="1550002"/>
            <a:ext cx="7925287" cy="10287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Werkwijze paar, beiden </a:t>
            </a:r>
            <a:r>
              <a:rPr lang="nl-NL" sz="2700" dirty="0">
                <a:ea typeface="Calibri" panose="020F0502020204030204" pitchFamily="34" charset="0"/>
                <a:cs typeface="Times New Roman" panose="02020603050405020304" pitchFamily="18" charset="0"/>
              </a:rPr>
              <a:t>in inrichting</a:t>
            </a:r>
            <a:r>
              <a:rPr lang="nl-NL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67544" y="2168677"/>
            <a:ext cx="82809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deze situatie levert koppeling met de rekentool niet de juiste beslagvrije voet. </a:t>
            </a:r>
            <a:r>
              <a:rPr lang="nl-NL" sz="2000" u="none" strike="noStrike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Daarom keuze om eigen bijdrage in te voeren als “overige correctie”.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Beslagvrije voet komt niet overeen met rekentool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u="none" strike="noStrike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Vtlb wordt wel juist berekend.</a:t>
            </a:r>
          </a:p>
          <a:p>
            <a: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u="none" strike="noStrike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Toch bedrag ingevoerd in veld “prijs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verzorging”? I</a:t>
            </a:r>
            <a:r>
              <a:rPr lang="nl-NL" sz="2000" u="none" strike="noStrike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calculator verschijnt </a:t>
            </a:r>
            <a:r>
              <a:rPr lang="nl-NL" sz="2000" u="none" strike="noStrike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melding dat de eigen bijdrage ingevoerd moet worden onder “correctie overige”. </a:t>
            </a:r>
            <a:endParaRPr lang="nl-NL" sz="2000" u="none" strike="noStrike" dirty="0" smtClean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Toelichting van deze werkwijze staat in paragraaf 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3.1.3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nl-NL" sz="2000" u="none" strike="noStrike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89" y="1365686"/>
            <a:ext cx="7925287" cy="10287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 Werkwijze </a:t>
            </a:r>
            <a:r>
              <a:rPr lang="nl-NL" sz="2700" dirty="0">
                <a:ea typeface="Calibri" panose="020F0502020204030204" pitchFamily="34" charset="0"/>
                <a:cs typeface="Times New Roman" panose="02020603050405020304" pitchFamily="18" charset="0"/>
              </a:rPr>
              <a:t>paar en auto van de zaak</a:t>
            </a:r>
            <a:r>
              <a:rPr lang="nl-NL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5092" y="6746403"/>
            <a:ext cx="4485986" cy="294551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591689" y="1920651"/>
            <a:ext cx="810310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deze situatie levert koppeling met de rekentool niet de juiste beslagvrije voet. </a:t>
            </a:r>
            <a:endParaRPr lang="nl-NL" sz="2000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Daarom de keuze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 invullen van het veld “netto bijtelling auto van de zaak”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 het bedrag van de netto bijtelling optellen bij het netto inkomen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Paragraaf </a:t>
            </a:r>
            <a: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5.5.5: toelichting werkwijze vtlb-berekening paar, waarbij 1 of beide partners een auto van de zaak hebben. </a:t>
            </a:r>
          </a:p>
          <a:p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689" y="1365686"/>
            <a:ext cx="7925287" cy="10287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700" dirty="0">
                <a:ea typeface="Calibri" panose="020F0502020204030204" pitchFamily="34" charset="0"/>
                <a:cs typeface="Times New Roman" panose="02020603050405020304" pitchFamily="18" charset="0"/>
              </a:rPr>
              <a:t>Werkwijze paar en auto van de zaak</a:t>
            </a:r>
            <a:r>
              <a:rPr lang="nl-NL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5092" y="6746403"/>
            <a:ext cx="4485986" cy="294551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13872" y="1880036"/>
            <a:ext cx="8280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1026" name="Afbeelding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6" y="2060848"/>
            <a:ext cx="5459166" cy="339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2" y="1550002"/>
            <a:ext cx="7925287" cy="10287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Tegemoetkoming inwonenden</a:t>
            </a:r>
            <a:r>
              <a:rPr lang="nl-NL" sz="27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67544" y="2168677"/>
            <a:ext cx="828092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 in 6.1.1</a:t>
            </a:r>
          </a:p>
          <a:p>
            <a:endParaRPr lang="nl-NL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2" y="2718362"/>
            <a:ext cx="6228490" cy="25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2" y="1550002"/>
            <a:ext cx="7925287" cy="10287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7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Tegemoetkoming inwonenden</a:t>
            </a:r>
            <a:r>
              <a:rPr lang="nl-NL" sz="27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67544" y="2168677"/>
            <a:ext cx="828092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Berekening III was:</a:t>
            </a:r>
            <a:endParaRPr lang="nl-NL" sz="2000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u="none" strike="noStrike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Bereken fictieve bijdrage (woonlasten gedeeld door aantal inwoners</a:t>
            </a:r>
            <a:r>
              <a:rPr lang="nl-NL" sz="2000" u="none" strike="noStrike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nl-NL" sz="2000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Toegevoegd:</a:t>
            </a:r>
            <a:endParaRPr lang="nl-NL" sz="2000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Bereken ook wat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ouders derven aan huurtoeslag (alleen als ouders in groep 2 vallen!)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u="none" strike="noStrike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hoogste bedrag van beide berekeningen wordt gehanteerd en ingevoerd in veld “tegemoetkoming inwonenden”</a:t>
            </a:r>
          </a:p>
          <a:p>
            <a: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2" y="1550002"/>
            <a:ext cx="7925287" cy="10287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Inkomen zzp’ers/ondernemers</a:t>
            </a:r>
            <a:r>
              <a:rPr lang="nl-NL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467544" y="2168677"/>
            <a:ext cx="828092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Belangrijk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het fiscaal inkomen van de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zelfstandige? (meestal de partner van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schuldenaar)</a:t>
            </a:r>
            <a:endParaRPr lang="nl-NL" sz="2000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welke groep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de beslagvrije voet valt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schuldenaar met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partner </a:t>
            </a: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NL" sz="2000" dirty="0" smtClean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Zijn de toeslagen aangevraagd?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Herberekening na einde kalenderjaar noodzakelijk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u="none" strike="noStrike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3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nl-NL" sz="3100" dirty="0">
                <a:ea typeface="Calibri" panose="020F0502020204030204" pitchFamily="34" charset="0"/>
                <a:cs typeface="Times New Roman" panose="02020603050405020304" pitchFamily="18" charset="0"/>
              </a:rPr>
              <a:t>de calculator :  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759106" y="2013770"/>
            <a:ext cx="7745459" cy="348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HANDIG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 startAt="5"/>
            </a:pPr>
            <a:r>
              <a:rPr lang="nl-NL" sz="2000" dirty="0" smtClean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tab inkomen met maandelijks inbegrepen VT hoeft het bruto VT niet ingevoerd te worden. </a:t>
            </a:r>
            <a:b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veld “bruto vakantiegeld” is geblokkeerd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 startAt="5"/>
            </a:pPr>
            <a:r>
              <a:rPr lang="nl-NL" sz="2000" dirty="0" smtClean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invoer van inkomen wordt afgedwongen dat zowel het bruto als het netto inkomen (en indien van toepassing bruto VT) wordt ingevoerd.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nl-NL" sz="1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5"/>
            </a:pPr>
            <a:endParaRPr lang="nl-NL" sz="18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893005" cy="60099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Punt 1 en 2: gezamenlijke en individuele correcties</a:t>
            </a:r>
            <a:endParaRPr lang="nl-NL" sz="20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553490" y="2182505"/>
            <a:ext cx="80370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tab uitgaven is een veld toegevoegd: </a:t>
            </a:r>
            <a:b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“gezamenlijke correctie overige”=</a:t>
            </a:r>
            <a:b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overige corr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ecties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 gezamenlijke kosten. </a:t>
            </a: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20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alculator verdeelt deze correcties naar rato van bvv over beide partners. Het veld staat alleen bij partner 1.</a:t>
            </a:r>
          </a:p>
          <a:p>
            <a:endParaRPr lang="nl-NL" sz="20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veld “correctie overige” is voortaan alleen bestemd voor </a:t>
            </a:r>
            <a:r>
              <a:rPr lang="nl-NL" sz="2000" u="sng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individuele correcties</a:t>
            </a:r>
            <a: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01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498" y="1383584"/>
            <a:ext cx="7925287" cy="60099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Voorbeeld van punt 1 en 2</a:t>
            </a: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E485439-228B-4628-8839-D68EE0BC8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49" y="1916832"/>
            <a:ext cx="5777702" cy="38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Voorbeeld van punt 1 en 2</a:t>
            </a: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3AB396D-9F9C-4E2E-9718-2CC80073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13770"/>
            <a:ext cx="5472608" cy="384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Voorbeeld van punt 1 en 2</a:t>
            </a: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3" y="2324670"/>
            <a:ext cx="7512738" cy="26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244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700" dirty="0">
                <a:ea typeface="Calibri" panose="020F0502020204030204" pitchFamily="34" charset="0"/>
                <a:cs typeface="Times New Roman" panose="02020603050405020304" pitchFamily="18" charset="0"/>
              </a:rPr>
              <a:t>3. Netto vakantiegeld handmatig in te vullen</a:t>
            </a:r>
            <a:r>
              <a:rPr lang="nl-N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505312" y="1713273"/>
            <a:ext cx="831515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tlb-calculator berekent automatisch netto VT.</a:t>
            </a:r>
            <a:b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b="1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Maar: </a:t>
            </a:r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sommige situaties wijkt daadwerkelijk ontvangen VT af van berekende VT. </a:t>
            </a:r>
            <a:b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 1:PW-uitkering waarop maandelijks gekort wordt </a:t>
            </a:r>
            <a:r>
              <a:rPr lang="nl-NL" sz="1800" dirty="0" err="1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ivm</a:t>
            </a:r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ontvangen alimentatie, maar men ontvangt wel volledige VT. </a:t>
            </a:r>
            <a:b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 2: laag inkomen met lage </a:t>
            </a:r>
            <a: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VT waardoor daarover weinig belasting wordt ingehouden. </a:t>
            </a:r>
            <a:br>
              <a:rPr lang="nl-NL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solidFill>
                <a:srgbClr val="00206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daadwerkelijk ontvangen bedrag aan netto vakantiegeld </a:t>
            </a:r>
            <a:r>
              <a:rPr lang="nl-NL" sz="1800" b="1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handmatig in dit veld ingevoerd worden en de calculator gaat </a:t>
            </a:r>
            <a:r>
              <a:rPr lang="nl-NL" sz="1800" b="1" u="sng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nl-NL" sz="1800" dirty="0"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uit van het ingevoerde bedrag.</a:t>
            </a:r>
          </a:p>
          <a:p>
            <a:r>
              <a:rPr lang="nl-NL" sz="24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53625-A656-4C11-BF3F-B9C778D38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" y="1412776"/>
            <a:ext cx="7925287" cy="60099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27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Voorbeeld punt 3 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2B2524-8A29-4EA9-8779-3854BC9F7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9300"/>
            <a:ext cx="9144000" cy="10287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D0C59E-E041-483C-BEB8-AB4600EE84B3}"/>
              </a:ext>
            </a:extLst>
          </p:cNvPr>
          <p:cNvSpPr txBox="1"/>
          <p:nvPr/>
        </p:nvSpPr>
        <p:spPr>
          <a:xfrm>
            <a:off x="759106" y="2013770"/>
            <a:ext cx="77454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nl-NL" sz="2400">
                <a:solidFill>
                  <a:srgbClr val="00206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voorbeeld</a:t>
            </a:r>
            <a:endParaRPr lang="nl-NL" sz="2400" dirty="0">
              <a:solidFill>
                <a:srgbClr val="00206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D4D4DDB-1298-4147-AD71-D2BAFDD76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8" y="1988840"/>
            <a:ext cx="6440994" cy="37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 rvrwsnp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24722C28EAC478CD6B7DA182CC6E1" ma:contentTypeVersion="16" ma:contentTypeDescription="Create a new document." ma:contentTypeScope="" ma:versionID="363c449be9d3a4b77520db305e70bbf7">
  <xsd:schema xmlns:xsd="http://www.w3.org/2001/XMLSchema" xmlns:xs="http://www.w3.org/2001/XMLSchema" xmlns:p="http://schemas.microsoft.com/office/2006/metadata/properties" xmlns:ns2="20f3fd25-441e-426e-995e-3ce0737682b1" xmlns:ns3="c40acce6-448b-4207-9dde-c5cd7ac4001d" targetNamespace="http://schemas.microsoft.com/office/2006/metadata/properties" ma:root="true" ma:fieldsID="87cbb7acc1a8e8db3c917f25ff6e64fc" ns2:_="" ns3:_="">
    <xsd:import namespace="20f3fd25-441e-426e-995e-3ce0737682b1"/>
    <xsd:import namespace="c40acce6-448b-4207-9dde-c5cd7ac4001d"/>
    <xsd:element name="properties">
      <xsd:complexType>
        <xsd:sequence>
          <xsd:element name="documentManagement">
            <xsd:complexType>
              <xsd:all>
                <xsd:element ref="ns2:Tag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x0054_ag2" minOccurs="0"/>
                <xsd:element ref="ns2:Datum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3fd25-441e-426e-995e-3ce0737682b1" elementFormDefault="qualified">
    <xsd:import namespace="http://schemas.microsoft.com/office/2006/documentManagement/types"/>
    <xsd:import namespace="http://schemas.microsoft.com/office/infopath/2007/PartnerControls"/>
    <xsd:element name="Tag" ma:index="1" ma:displayName="Tag" ma:description="Tags" ma:format="Dropdown" ma:internalName="Tag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x0054_ag2" ma:index="13" nillable="true" ma:displayName="Tag 2" ma:description="2e tag" ma:format="Dropdown" ma:internalName="_x0054_ag2">
      <xsd:simpleType>
        <xsd:restriction base="dms:Text">
          <xsd:maxLength value="255"/>
        </xsd:restriction>
      </xsd:simpleType>
    </xsd:element>
    <xsd:element name="Datum" ma:index="14" nillable="true" ma:displayName="Datum" ma:format="Dropdown" ma:internalName="Datum" ma:percentage="FALSE">
      <xsd:simpleType>
        <xsd:restriction base="dms:Number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acce6-448b-4207-9dde-c5cd7ac400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20f3fd25-441e-426e-995e-3ce0737682b1" xsi:nil="true"/>
    <_x0054_ag2 xmlns="20f3fd25-441e-426e-995e-3ce0737682b1" xsi:nil="true"/>
    <Tag xmlns="20f3fd25-441e-426e-995e-3ce0737682b1"/>
  </documentManagement>
</p:properties>
</file>

<file path=customXml/itemProps1.xml><?xml version="1.0" encoding="utf-8"?>
<ds:datastoreItem xmlns:ds="http://schemas.openxmlformats.org/officeDocument/2006/customXml" ds:itemID="{8105EDCF-B9A1-4C58-85AE-FA4508981B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743988-BD2D-4290-BCC7-6B02BE00B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f3fd25-441e-426e-995e-3ce0737682b1"/>
    <ds:schemaRef ds:uri="c40acce6-448b-4207-9dde-c5cd7ac40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57719C-0641-4E04-8D14-EFD801AD5A1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20f3fd25-441e-426e-995e-3ce0737682b1"/>
    <ds:schemaRef ds:uri="http://schemas.openxmlformats.org/package/2006/metadata/core-properties"/>
    <ds:schemaRef ds:uri="c40acce6-448b-4207-9dde-c5cd7ac4001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Diavoorstelling (4:3)</PresentationFormat>
  <Paragraphs>194</Paragraphs>
  <Slides>28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Verdana</vt:lpstr>
      <vt:lpstr>Wingdings</vt:lpstr>
      <vt:lpstr>Thema rvrwsnp</vt:lpstr>
      <vt:lpstr>Webcollege  Nvvk en Bureau WSNP  </vt:lpstr>
      <vt:lpstr>In de calculator :   </vt:lpstr>
      <vt:lpstr>In de calculator :   </vt:lpstr>
      <vt:lpstr>Punt 1 en 2: gezamenlijke en individuele correcties</vt:lpstr>
      <vt:lpstr>Voorbeeld van punt 1 en 2</vt:lpstr>
      <vt:lpstr>Voorbeeld van punt 1 en 2</vt:lpstr>
      <vt:lpstr>Voorbeeld van punt 1 en 2</vt:lpstr>
      <vt:lpstr>3. Netto vakantiegeld handmatig in te vullen  </vt:lpstr>
      <vt:lpstr>Voorbeeld punt 3  </vt:lpstr>
      <vt:lpstr>4. en 5. Afdwingen wat ingevuld moet worden </vt:lpstr>
      <vt:lpstr>Voorbeeld punt 4 en 5  </vt:lpstr>
      <vt:lpstr>Wijzigingen in uitdraai</vt:lpstr>
      <vt:lpstr>Woonlasten</vt:lpstr>
      <vt:lpstr>1.Wijziging uitdraai-woonlasten</vt:lpstr>
      <vt:lpstr>Voorbeeld punt 1</vt:lpstr>
      <vt:lpstr>Wijziging uitdraai</vt:lpstr>
      <vt:lpstr>Voorbeeld punt 2</vt:lpstr>
      <vt:lpstr>Wijziging uitdraai</vt:lpstr>
      <vt:lpstr>Woonlasten na 6 mnd of geen max bvv</vt:lpstr>
      <vt:lpstr>Wijziging uitdraai- kgb</vt:lpstr>
      <vt:lpstr>4. Controle op kindgebonden budget</vt:lpstr>
      <vt:lpstr>Wijzigingen in het rapport:  </vt:lpstr>
      <vt:lpstr>1. Werkwijze paar, beiden in inrichting  </vt:lpstr>
      <vt:lpstr>2. Werkwijze paar en auto van de zaak:  </vt:lpstr>
      <vt:lpstr>Werkwijze paar en auto van de zaak:  </vt:lpstr>
      <vt:lpstr>3. Tegemoetkoming inwonenden  </vt:lpstr>
      <vt:lpstr>3. Tegemoetkoming inwonenden  </vt:lpstr>
      <vt:lpstr>4. Inkomen zzp’ers/ondernemers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Vereenvoudiging  beslagvrij voet</dc:title>
  <dc:creator>Pauline de Wit - van Schie (Bureau Wsnp)</dc:creator>
  <cp:lastModifiedBy>Pauline de Wit- van Schie</cp:lastModifiedBy>
  <cp:revision>119</cp:revision>
  <dcterms:created xsi:type="dcterms:W3CDTF">2017-09-15T13:37:47Z</dcterms:created>
  <dcterms:modified xsi:type="dcterms:W3CDTF">2022-01-18T09:25:57Z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0x01010011224722C28EAC478CD6B7DA182CC6E1</vt:lpwstr>
  </property>
</Properties>
</file>